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2"/>
  </p:notesMasterIdLst>
  <p:handoutMasterIdLst>
    <p:handoutMasterId r:id="rId13"/>
  </p:handoutMasterIdLst>
  <p:sldIdLst>
    <p:sldId id="288" r:id="rId2"/>
    <p:sldId id="284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297" r:id="rId1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7" autoAdjust="0"/>
    <p:restoredTop sz="94600" autoAdjust="0"/>
  </p:normalViewPr>
  <p:slideViewPr>
    <p:cSldViewPr snapToGrid="0">
      <p:cViewPr>
        <p:scale>
          <a:sx n="103" d="100"/>
          <a:sy n="103" d="100"/>
        </p:scale>
        <p:origin x="-540" y="-3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7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A8ABB4-2AD2-430F-9EAE-5BF1BF9806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014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5CAD6D-0B06-4BAD-9AC2-C7DD3650707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43584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C064C6-F611-4238-9309-6629B89E7898}" type="slidenum">
              <a:rPr lang="de-DE"/>
              <a:pPr/>
              <a:t>1</a:t>
            </a:fld>
            <a:endParaRPr lang="de-DE"/>
          </a:p>
        </p:txBody>
      </p:sp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798A868-DFBF-4D57-8906-035FA1BDEB2B}" type="slidenum">
              <a:rPr lang="en-GB" sz="1300"/>
              <a:pPr algn="r" defTabSz="947738"/>
              <a:t>1</a:t>
            </a:fld>
            <a:endParaRPr lang="en-GB" sz="13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4824" tIns="47416" rIns="94824" bIns="47416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10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2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3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4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5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6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7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8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E4556-B76D-4503-A905-EFA906F8A86C}" type="slidenum">
              <a:rPr lang="de-DE"/>
              <a:pPr/>
              <a:t>9</a:t>
            </a:fld>
            <a:endParaRPr lang="de-DE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o-RO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170835" y="4841556"/>
            <a:ext cx="510714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en-US" sz="1600" dirty="0" smtClean="0">
                <a:solidFill>
                  <a:schemeClr val="bg2"/>
                </a:solidFill>
                <a:latin typeface="Corbel" pitchFamily="34" charset="0"/>
                <a:ea typeface="Calibri" pitchFamily="34" charset="0"/>
                <a:cs typeface="Times New Roman" pitchFamily="18" charset="0"/>
              </a:rPr>
              <a:t>BIBLIO 2011 -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rbel" pitchFamily="34" charset="0"/>
                <a:ea typeface="Calibri" pitchFamily="34" charset="0"/>
                <a:cs typeface="Times New Roman" pitchFamily="18" charset="0"/>
              </a:rPr>
              <a:t>International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Corbel" pitchFamily="34" charset="0"/>
                <a:ea typeface="Calibri" pitchFamily="34" charset="0"/>
                <a:cs typeface="Times New Roman" pitchFamily="18" charset="0"/>
              </a:rPr>
              <a:t>  Conference, Bra</a:t>
            </a:r>
            <a:r>
              <a:rPr kumimoji="0" lang="ro-RO" sz="1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Corbel" pitchFamily="34" charset="0"/>
                <a:ea typeface="Calibri" pitchFamily="34" charset="0"/>
                <a:cs typeface="Times New Roman" pitchFamily="18" charset="0"/>
              </a:rPr>
              <a:t>șov, 2 – 4 June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9726" y="308372"/>
            <a:ext cx="2130425" cy="4043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308372"/>
            <a:ext cx="6242050" cy="4043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116806"/>
            <a:ext cx="4186238" cy="3234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4" y="1116806"/>
            <a:ext cx="4186237" cy="3234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6" y="1116806"/>
            <a:ext cx="8524875" cy="323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0596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308372"/>
            <a:ext cx="85201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2554735" y="4873762"/>
            <a:ext cx="4394450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1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Institutul Național de Cercetare – Dezvoltare în Informatică</a:t>
            </a:r>
            <a:r>
              <a:rPr lang="en-US" sz="1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vi-VN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ICI Bucureşti</a:t>
            </a:r>
          </a:p>
        </p:txBody>
      </p:sp>
      <p:pic>
        <p:nvPicPr>
          <p:cNvPr id="5" name="Picture 28" descr="d:\grafica\siglaICI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707" y="4837457"/>
            <a:ext cx="450189" cy="28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spcBef>
          <a:spcPct val="0"/>
        </a:spcBef>
        <a:spcAft>
          <a:spcPct val="4000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fontAlgn="base">
        <a:spcBef>
          <a:spcPct val="0"/>
        </a:spcBef>
        <a:spcAft>
          <a:spcPct val="4000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fontAlgn="base">
        <a:spcBef>
          <a:spcPct val="0"/>
        </a:spcBef>
        <a:spcAft>
          <a:spcPct val="4000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fontAlgn="base">
        <a:spcBef>
          <a:spcPct val="0"/>
        </a:spcBef>
        <a:spcAft>
          <a:spcPct val="4000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10.png"/><Relationship Id="rId4" Type="http://schemas.microsoft.com/office/2007/relationships/media" Target="../media/media1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56" name="Rectangle 20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ro-RO" noProof="1"/>
              <a:t>Insert the title of your </a:t>
            </a:r>
            <a:br>
              <a:rPr lang="ro-RO" noProof="1"/>
            </a:br>
            <a:r>
              <a:rPr lang="ro-RO" noProof="1"/>
              <a:t>presentation here</a:t>
            </a:r>
            <a:endParaRPr lang="de-DE"/>
          </a:p>
        </p:txBody>
      </p:sp>
      <p:sp>
        <p:nvSpPr>
          <p:cNvPr id="116757" name="Rectangle 21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ro-RO" noProof="1"/>
              <a:t>Enter your subtitle or main author‘s name here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34483" y="1095156"/>
            <a:ext cx="471154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o-RO" sz="3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”Cloud </a:t>
            </a:r>
            <a:r>
              <a:rPr lang="ro-RO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computing”</a:t>
            </a:r>
            <a:endParaRPr lang="en-US" sz="3200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o-RO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ro-RO" sz="3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instituții publice</a:t>
            </a:r>
            <a:endParaRPr lang="ro-RO" sz="3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4256" y="217878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- </a:t>
            </a:r>
            <a:r>
              <a:rPr lang="fr-FR" b="1" dirty="0" err="1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proiect</a:t>
            </a:r>
            <a:r>
              <a:rPr lang="fr-FR" b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</a:t>
            </a:r>
            <a:r>
              <a:rPr lang="fr-FR" b="1" dirty="0" err="1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dezvoltat</a:t>
            </a:r>
            <a:r>
              <a:rPr lang="fr-FR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de ICI </a:t>
            </a:r>
            <a:r>
              <a:rPr lang="fr-FR" b="1" dirty="0" err="1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București</a:t>
            </a:r>
            <a:r>
              <a:rPr lang="fr-FR" b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-</a:t>
            </a:r>
            <a:endParaRPr lang="en-US" b="1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81005" y="3982188"/>
            <a:ext cx="3603144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Prof.</a:t>
            </a: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 Dr.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Ing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Doina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 BANCIU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o-RO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 algn="ctr" eaLnBrk="0" hangingPunct="0"/>
            <a:r>
              <a:rPr lang="en-US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Director General</a:t>
            </a:r>
            <a:endParaRPr lang="en-US" sz="16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ICI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Bucure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ș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ti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39781" y="3978652"/>
            <a:ext cx="313391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Dr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 Ing.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Neculai ANDREI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o-RO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 algn="ctr" eaLnBrk="0" hangingPunct="0"/>
            <a:r>
              <a:rPr lang="en-US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Director </a:t>
            </a:r>
            <a:r>
              <a:rPr lang="ro-RO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Științific</a:t>
            </a:r>
            <a:endParaRPr lang="en-US" sz="16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ICI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Bucure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ș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Calibri" pitchFamily="34" charset="0"/>
                <a:cs typeface="Times New Roman" pitchFamily="18" charset="0"/>
              </a:rPr>
              <a:t>ti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7055" y="4692073"/>
            <a:ext cx="1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27 </a:t>
            </a:r>
            <a:r>
              <a:rPr lang="en-US" sz="1200" smtClean="0">
                <a:solidFill>
                  <a:schemeClr val="bg1"/>
                </a:solidFill>
              </a:rPr>
              <a:t>I</a:t>
            </a:r>
            <a:r>
              <a:rPr lang="en-US" sz="1200" smtClean="0">
                <a:solidFill>
                  <a:schemeClr val="bg1"/>
                </a:solidFill>
              </a:rPr>
              <a:t>unie</a:t>
            </a:r>
            <a:r>
              <a:rPr lang="en-US" sz="1200" dirty="0" smtClean="0">
                <a:solidFill>
                  <a:schemeClr val="bg1"/>
                </a:solidFill>
              </a:rPr>
              <a:t> 2013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2697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69410" y="3493649"/>
            <a:ext cx="34685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ro-RO" sz="3200" b="1" dirty="0" smtClean="0">
                <a:solidFill>
                  <a:schemeClr val="bg2"/>
                </a:solidFill>
              </a:rPr>
              <a:t>Vă mulțumim!</a:t>
            </a:r>
            <a:endParaRPr lang="en-US" sz="3200" b="1" dirty="0" smtClean="0">
              <a:solidFill>
                <a:schemeClr val="bg2"/>
              </a:solidFill>
            </a:endParaRPr>
          </a:p>
        </p:txBody>
      </p:sp>
      <p:pic>
        <p:nvPicPr>
          <p:cNvPr id="5" name="0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79404" y="808630"/>
            <a:ext cx="4539049" cy="2545593"/>
          </a:xfrm>
          <a:prstGeom prst="rect">
            <a:avLst/>
          </a:prstGeom>
          <a:ln>
            <a:noFill/>
          </a:ln>
          <a:effectLst>
            <a:outerShdw blurRad="508000" dist="127000" sy="23000" kx="1200000" algn="br" rotWithShape="0">
              <a:prstClr val="black">
                <a:alpha val="20000"/>
              </a:prstClr>
            </a:outerShdw>
            <a:reflection blurRad="12700" stA="15000" endPos="75000" dist="127000" dir="5400000" sy="-100000" algn="bl" rotWithShape="0"/>
          </a:effectLst>
          <a:scene3d>
            <a:camera prst="perspectiveHeroicExtremeRightFacing" fov="4500000">
              <a:rot lat="500813" lon="19255942" rev="136092"/>
            </a:camera>
            <a:lightRig rig="threePt" dir="t"/>
          </a:scene3d>
          <a:sp3d z="63500" extrusionH="63500" prstMaterial="powder">
            <a:bevelT w="63500" h="50800" prst="coolSlant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3"/>
          <p:cNvSpPr txBox="1">
            <a:spLocks/>
          </p:cNvSpPr>
          <p:nvPr/>
        </p:nvSpPr>
        <p:spPr bwMode="auto">
          <a:xfrm>
            <a:off x="1037233" y="1368677"/>
            <a:ext cx="7387676" cy="348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orbe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o-RO" b="1" dirty="0"/>
              <a:t>Scopul</a:t>
            </a:r>
            <a:r>
              <a:rPr lang="ro-RO" dirty="0"/>
              <a:t> - implementarea unei infrastructuri moderne de tip Cloud Computing destinată instituțiilor publice din România.</a:t>
            </a:r>
          </a:p>
          <a:p>
            <a:r>
              <a:rPr lang="ro-RO" dirty="0"/>
              <a:t> </a:t>
            </a:r>
          </a:p>
          <a:p>
            <a:r>
              <a:rPr lang="ro-RO" b="1" dirty="0"/>
              <a:t>Obiectivul General</a:t>
            </a:r>
            <a:r>
              <a:rPr lang="ro-RO" dirty="0"/>
              <a:t> 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o-RO" dirty="0" smtClean="0"/>
              <a:t>modernizarea</a:t>
            </a:r>
            <a:r>
              <a:rPr lang="ro-RO" dirty="0"/>
              <a:t>, dezvoltarea și eficientizarea serviciilor publice oferite către cetățeni și </a:t>
            </a:r>
            <a:r>
              <a:rPr lang="ro-RO" dirty="0" smtClean="0"/>
              <a:t>mediu</a:t>
            </a:r>
            <a:r>
              <a:rPr lang="en-US" dirty="0" smtClean="0"/>
              <a:t>l</a:t>
            </a:r>
            <a:r>
              <a:rPr lang="ro-RO" dirty="0" smtClean="0"/>
              <a:t> </a:t>
            </a:r>
            <a:r>
              <a:rPr lang="ro-RO" dirty="0"/>
              <a:t>de </a:t>
            </a:r>
            <a:r>
              <a:rPr lang="ro-RO" dirty="0" smtClean="0"/>
              <a:t>afaceri</a:t>
            </a: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o-RO" dirty="0" smtClean="0"/>
              <a:t>spor</a:t>
            </a:r>
            <a:r>
              <a:rPr lang="en-US" dirty="0" err="1" smtClean="0"/>
              <a:t>irea</a:t>
            </a:r>
            <a:r>
              <a:rPr lang="ro-RO" dirty="0" smtClean="0"/>
              <a:t> </a:t>
            </a:r>
            <a:r>
              <a:rPr lang="ro-RO" dirty="0" err="1" smtClean="0"/>
              <a:t>transparenț</a:t>
            </a:r>
            <a:r>
              <a:rPr lang="en-US" dirty="0" err="1" smtClean="0"/>
              <a:t>ei</a:t>
            </a:r>
            <a:r>
              <a:rPr lang="ro-RO" dirty="0" smtClean="0"/>
              <a:t> </a:t>
            </a:r>
            <a:r>
              <a:rPr lang="ro-RO" dirty="0"/>
              <a:t>activității instituțiilor </a:t>
            </a:r>
            <a:r>
              <a:rPr lang="ro-RO" dirty="0" smtClean="0"/>
              <a:t>publice</a:t>
            </a: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o-RO" dirty="0" err="1" smtClean="0"/>
              <a:t>facilit</a:t>
            </a:r>
            <a:r>
              <a:rPr lang="en-US" dirty="0" smtClean="0"/>
              <a:t>area</a:t>
            </a:r>
            <a:r>
              <a:rPr lang="ro-RO" dirty="0" smtClean="0"/>
              <a:t> interoperabilității </a:t>
            </a:r>
            <a:r>
              <a:rPr lang="ro-RO" dirty="0"/>
              <a:t>între serviciile electronice publice.</a:t>
            </a:r>
          </a:p>
          <a:p>
            <a:pPr lvl="0" algn="just" eaLnBrk="0" hangingPunct="0">
              <a:buFontTx/>
              <a:buChar char="•"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Corbel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8301" y="7617"/>
            <a:ext cx="4158510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”Cloud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computing”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instituții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publice</a:t>
            </a:r>
            <a:endParaRPr lang="ro-RO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allAtOnce"/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3"/>
          <p:cNvSpPr txBox="1">
            <a:spLocks/>
          </p:cNvSpPr>
          <p:nvPr/>
        </p:nvSpPr>
        <p:spPr bwMode="auto">
          <a:xfrm>
            <a:off x="1037233" y="980766"/>
            <a:ext cx="7387676" cy="34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orbe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o-RO" sz="1400" dirty="0"/>
              <a:t>Activități specifice:</a:t>
            </a:r>
          </a:p>
          <a:p>
            <a:pPr marL="342900" lvl="0" indent="-342900">
              <a:buFont typeface="+mj-lt"/>
              <a:buAutoNum type="arabicPeriod"/>
            </a:pPr>
            <a:r>
              <a:rPr lang="ro-RO" sz="1400" dirty="0"/>
              <a:t>Implementarea și operaționalizarea unei platforme destinate standardizării, unificării și prezentării integrate a datelor de interes public din România: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ro-RO" sz="1400" dirty="0"/>
              <a:t>Implementarea unei platforme de preluare, standardizare și unificare a datelor de interes public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ro-RO" sz="1400" dirty="0"/>
              <a:t>Preluarea unui set de date relevante de la instituțiile partenere ale proiectului</a:t>
            </a:r>
          </a:p>
          <a:p>
            <a:pPr marL="342900" lvl="0" indent="-342900">
              <a:buFont typeface="+mj-lt"/>
              <a:buAutoNum type="arabicPeriod"/>
            </a:pPr>
            <a:r>
              <a:rPr lang="ro-RO" sz="1400" dirty="0"/>
              <a:t>Implementarea și operaționalizarea unei platforme de interoperabilitate destinată serviciilor publice din România: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ro-RO" sz="1400" dirty="0"/>
              <a:t>Implementarea unei platforme de interoperabilitate de tip SOA (Service Oriented Architecture), care să includă un registru al serviciilor electronice publice și o platformă dedicată schimbului de mesaje între serviciile publice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ro-RO" sz="1400" dirty="0"/>
              <a:t>Implementarea unor interfețe de interoperabilitate cu Serviciul Electronic de Achiziții Publice (SEAP)</a:t>
            </a:r>
          </a:p>
          <a:p>
            <a:pPr marL="342900" lvl="0" indent="-342900">
              <a:buFont typeface="+mj-lt"/>
              <a:buAutoNum type="arabicPeriod"/>
            </a:pPr>
            <a:r>
              <a:rPr lang="ro-RO" sz="1400" dirty="0"/>
              <a:t>Implementarea unui portal web care să prezinte Datele standardizate și unificate și Registrele cu aplicații și servicii ale instituțiilor publice din România</a:t>
            </a:r>
          </a:p>
          <a:p>
            <a:pPr lvl="0" algn="just" eaLnBrk="0" hangingPunct="0">
              <a:buFontTx/>
              <a:buChar char="•"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Corbel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8301" y="7617"/>
            <a:ext cx="4158510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”Cloud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computing”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instituții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publice</a:t>
            </a:r>
            <a:endParaRPr lang="ro-RO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328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8301" y="7617"/>
            <a:ext cx="4158510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”Cloud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computing”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instituții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publice</a:t>
            </a:r>
            <a:endParaRPr lang="ro-RO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50611702"/>
              </p:ext>
            </p:extLst>
          </p:nvPr>
        </p:nvGraphicFramePr>
        <p:xfrm>
          <a:off x="1911938" y="1058702"/>
          <a:ext cx="5271221" cy="3458967"/>
        </p:xfrm>
        <a:graphic>
          <a:graphicData uri="http://schemas.openxmlformats.org/presentationml/2006/ole">
            <p:oleObj spid="_x0000_s1042" r:id="rId4" imgW="9214702" imgH="6052451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3658910" y="4275210"/>
            <a:ext cx="187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 smtClean="0"/>
              <a:t>Prezentare generală</a:t>
            </a:r>
            <a:endParaRPr lang="ro-RO" sz="1400" dirty="0"/>
          </a:p>
        </p:txBody>
      </p:sp>
    </p:spTree>
    <p:extLst>
      <p:ext uri="{BB962C8B-B14F-4D97-AF65-F5344CB8AC3E}">
        <p14:creationId xmlns:p14="http://schemas.microsoft.com/office/powerpoint/2010/main" xmlns="" val="506519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3"/>
          <p:cNvSpPr txBox="1">
            <a:spLocks/>
          </p:cNvSpPr>
          <p:nvPr/>
        </p:nvSpPr>
        <p:spPr bwMode="auto">
          <a:xfrm>
            <a:off x="883673" y="1241345"/>
            <a:ext cx="7387676" cy="356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o-RO" sz="1600" dirty="0"/>
              <a:t>Serviciile electronice </a:t>
            </a:r>
            <a:r>
              <a:rPr lang="ro-RO" sz="1600" b="1" dirty="0"/>
              <a:t>existente</a:t>
            </a:r>
            <a:r>
              <a:rPr lang="ro-RO" sz="1600" dirty="0"/>
              <a:t> vor fi migrate către platforma </a:t>
            </a:r>
            <a:r>
              <a:rPr lang="ro-RO" sz="1600" dirty="0" err="1" smtClean="0"/>
              <a:t>Cloud</a:t>
            </a:r>
            <a:r>
              <a:rPr lang="ro-RO" sz="1600" dirty="0" smtClean="0"/>
              <a:t>:</a:t>
            </a:r>
          </a:p>
          <a:p>
            <a:endParaRPr lang="ro-RO" sz="16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o-RO" sz="1600" dirty="0"/>
              <a:t>Biblioteca Națională de Programe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o-RO" sz="1600" dirty="0"/>
              <a:t>Serviciul „domenii.ro”/„</a:t>
            </a:r>
            <a:r>
              <a:rPr lang="ro-RO" sz="1600" dirty="0" err="1"/>
              <a:t>rotld.ro</a:t>
            </a:r>
            <a:r>
              <a:rPr lang="ro-RO" sz="1600" dirty="0" smtClean="0"/>
              <a:t>”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o-RO" sz="1600" dirty="0"/>
          </a:p>
          <a:p>
            <a:pPr lvl="0"/>
            <a:r>
              <a:rPr lang="ro-RO" sz="1600" dirty="0" smtClean="0"/>
              <a:t>În </a:t>
            </a:r>
            <a:r>
              <a:rPr lang="ro-RO" sz="1600" dirty="0"/>
              <a:t>cadrul proiectului și se vor adăuga, deopotrivă, și noi servicii</a:t>
            </a:r>
            <a:r>
              <a:rPr lang="ro-RO" sz="1600" dirty="0" smtClean="0"/>
              <a:t>:</a:t>
            </a:r>
          </a:p>
          <a:p>
            <a:pPr lvl="0"/>
            <a:endParaRPr lang="ro-RO" sz="16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o-RO" sz="1600" dirty="0"/>
              <a:t>Conținut digital pentru deținătorii de </a:t>
            </a:r>
            <a:r>
              <a:rPr lang="en-US" sz="1600" dirty="0" err="1" smtClean="0"/>
              <a:t>mari</a:t>
            </a:r>
            <a:r>
              <a:rPr lang="ro-RO" sz="1600" dirty="0" smtClean="0"/>
              <a:t> </a:t>
            </a:r>
            <a:r>
              <a:rPr lang="ro-RO" sz="1600" dirty="0"/>
              <a:t>colecții (biblioteci, muzee etc.)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o-RO" sz="1600" dirty="0"/>
              <a:t>Sindicalizarea datelor de interes public (pe baza unor convenții ce se vor stabili ulterior cu instituțiile publice de resort</a:t>
            </a:r>
            <a:r>
              <a:rPr lang="ro-RO" sz="1600" dirty="0" smtClean="0"/>
              <a:t>)</a:t>
            </a:r>
          </a:p>
          <a:p>
            <a:pPr lvl="0"/>
            <a:endParaRPr lang="ro-RO" sz="1600" dirty="0"/>
          </a:p>
          <a:p>
            <a:r>
              <a:rPr lang="ro-RO" sz="1600" dirty="0"/>
              <a:t>Migrarea acestor servicii se va face în mod transparent pentru public și mediul de afaceri, urmând a fi schimbată doar infrastructura pe care funcționează </a:t>
            </a:r>
            <a:r>
              <a:rPr lang="ro-RO" sz="1600" dirty="0" smtClean="0"/>
              <a:t>aceste</a:t>
            </a:r>
            <a:r>
              <a:rPr lang="en-US" sz="1600" smtClean="0"/>
              <a:t>a</a:t>
            </a:r>
            <a:r>
              <a:rPr lang="ro-RO" sz="1600" smtClean="0"/>
              <a:t>.</a:t>
            </a:r>
            <a:endParaRPr lang="ro-RO" sz="1600" dirty="0"/>
          </a:p>
          <a:p>
            <a:pPr lvl="0" algn="just" eaLnBrk="0" hangingPunct="0">
              <a:buFontTx/>
              <a:buChar char="•"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Corbel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8301" y="7617"/>
            <a:ext cx="4158510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”Cloud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computing”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ro-R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instituții </a:t>
            </a:r>
            <a:r>
              <a:rPr lang="ro-RO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publice</a:t>
            </a:r>
            <a:endParaRPr lang="ro-RO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21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Imagine 4" descr="IMG_36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417" y="86590"/>
            <a:ext cx="6012873" cy="45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024668" y="4547800"/>
            <a:ext cx="50946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Radierul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Centrului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Date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şi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Cloud Computing.800 m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pătraţi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(12.04.13)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97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Imagine 3" descr="IMG_37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33391"/>
            <a:ext cx="5948219" cy="441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3979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Construcţia Subsolului. (21.05.13)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892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Imagine 2" descr="IMG_38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6218" y="163944"/>
            <a:ext cx="5874328" cy="44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67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Construcţia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Subsolului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Macaraua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şi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Pompa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Beton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(06.06.13)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892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Imagine 1" descr="IMG_39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093" y="115849"/>
            <a:ext cx="5875204" cy="43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3869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Construcţia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Subsolului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(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Vedere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ansamblu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(26.06.13)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892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8A058"/>
      </a:accent2>
      <a:accent3>
        <a:srgbClr val="FFFFFF"/>
      </a:accent3>
      <a:accent4>
        <a:srgbClr val="000000"/>
      </a:accent4>
      <a:accent5>
        <a:srgbClr val="FECFAA"/>
      </a:accent5>
      <a:accent6>
        <a:srgbClr val="B5914F"/>
      </a:accent6>
      <a:hlink>
        <a:srgbClr val="C40505"/>
      </a:hlink>
      <a:folHlink>
        <a:srgbClr val="919191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388</Words>
  <Application>Microsoft Office PowerPoint</Application>
  <PresentationFormat>On-screen Show (16:9)</PresentationFormat>
  <Paragraphs>62</Paragraphs>
  <Slides>10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Standarddesign</vt:lpstr>
      <vt:lpstr>Insert the title of your  presentation here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OVIDIU</dc:creator>
  <dc:description>PresentationLoad.com</dc:description>
  <cp:lastModifiedBy>Georgiana</cp:lastModifiedBy>
  <cp:revision>135</cp:revision>
  <dcterms:created xsi:type="dcterms:W3CDTF">2007-11-27T23:54:21Z</dcterms:created>
  <dcterms:modified xsi:type="dcterms:W3CDTF">2013-06-26T12:53:00Z</dcterms:modified>
</cp:coreProperties>
</file>