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4" r:id="rId2"/>
    <p:sldId id="288" r:id="rId3"/>
    <p:sldId id="291" r:id="rId4"/>
    <p:sldId id="295" r:id="rId5"/>
    <p:sldId id="294" r:id="rId6"/>
    <p:sldId id="296" r:id="rId7"/>
    <p:sldId id="297" r:id="rId8"/>
    <p:sldId id="293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292" r:id="rId17"/>
    <p:sldId id="306" r:id="rId18"/>
    <p:sldId id="307" r:id="rId19"/>
    <p:sldId id="308" r:id="rId20"/>
    <p:sldId id="309" r:id="rId21"/>
    <p:sldId id="310" r:id="rId22"/>
    <p:sldId id="312" r:id="rId23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398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5D6767-5E88-4D64-80D6-0370B9692FE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E6D8FC8-7850-4D01-9AC9-EC7C805FC00A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US" sz="2400" b="1" dirty="0" smtClean="0"/>
            <a:t>Direct One Technology &amp; </a:t>
          </a:r>
          <a:r>
            <a:rPr lang="en-US" sz="2400" b="1" dirty="0" err="1" smtClean="0"/>
            <a:t>CDN</a:t>
          </a:r>
          <a:endParaRPr lang="en-US" sz="2400" b="1" dirty="0"/>
        </a:p>
      </dgm:t>
    </dgm:pt>
    <dgm:pt modelId="{DF70584E-A0DA-4044-ACB9-DA2360AA8942}" type="parTrans" cxnId="{71C68041-4056-4182-A479-9F0025227CF2}">
      <dgm:prSet/>
      <dgm:spPr/>
      <dgm:t>
        <a:bodyPr/>
        <a:lstStyle/>
        <a:p>
          <a:endParaRPr lang="en-US"/>
        </a:p>
      </dgm:t>
    </dgm:pt>
    <dgm:pt modelId="{D1499FD7-E4C9-4F58-94BF-75DD44F4FCA8}" type="sibTrans" cxnId="{71C68041-4056-4182-A479-9F0025227CF2}">
      <dgm:prSet/>
      <dgm:spPr/>
      <dgm:t>
        <a:bodyPr/>
        <a:lstStyle/>
        <a:p>
          <a:endParaRPr lang="en-US"/>
        </a:p>
      </dgm:t>
    </dgm:pt>
    <dgm:pt modelId="{42C17A6C-67B2-447A-8CD0-79BA113C5BE1}">
      <dgm:prSet phldrT="[Text]" custT="1"/>
      <dgm:spPr>
        <a:solidFill>
          <a:srgbClr val="92D050">
            <a:alpha val="51000"/>
          </a:srgbClr>
        </a:solidFill>
      </dgm:spPr>
      <dgm:t>
        <a:bodyPr/>
        <a:lstStyle/>
        <a:p>
          <a:r>
            <a:rPr lang="en-US" sz="1600" b="1" dirty="0" smtClean="0"/>
            <a:t>Mobile device manufacturers</a:t>
          </a:r>
          <a:endParaRPr lang="en-US" sz="1600" b="1" dirty="0"/>
        </a:p>
      </dgm:t>
    </dgm:pt>
    <dgm:pt modelId="{6236CC4C-4C09-4E4B-B2B7-14F4B498B905}" type="parTrans" cxnId="{05C649A8-EBB5-426E-9A69-C27382827C8B}">
      <dgm:prSet/>
      <dgm:spPr/>
      <dgm:t>
        <a:bodyPr/>
        <a:lstStyle/>
        <a:p>
          <a:endParaRPr lang="en-US"/>
        </a:p>
      </dgm:t>
    </dgm:pt>
    <dgm:pt modelId="{2253A313-7DB6-45ED-AF1C-BCF612DBB789}" type="sibTrans" cxnId="{05C649A8-EBB5-426E-9A69-C27382827C8B}">
      <dgm:prSet/>
      <dgm:spPr/>
      <dgm:t>
        <a:bodyPr/>
        <a:lstStyle/>
        <a:p>
          <a:endParaRPr lang="en-US"/>
        </a:p>
      </dgm:t>
    </dgm:pt>
    <dgm:pt modelId="{D4EE9BB7-40AB-4F0B-AC0A-40393ACEB677}">
      <dgm:prSet phldrT="[Text]" custT="1"/>
      <dgm:spPr>
        <a:solidFill>
          <a:schemeClr val="bg2">
            <a:lumMod val="75000"/>
            <a:alpha val="50000"/>
          </a:schemeClr>
        </a:solidFill>
      </dgm:spPr>
      <dgm:t>
        <a:bodyPr/>
        <a:lstStyle/>
        <a:p>
          <a:r>
            <a:rPr lang="en-US" sz="1600" b="1" dirty="0" smtClean="0"/>
            <a:t>Telecom Operators</a:t>
          </a:r>
          <a:endParaRPr lang="en-US" sz="1600" b="1" dirty="0"/>
        </a:p>
      </dgm:t>
    </dgm:pt>
    <dgm:pt modelId="{12BBA45E-120C-4BB1-9121-DF14B62995F1}" type="parTrans" cxnId="{20181ADE-ACF4-41FF-AE6B-7B6B396408AE}">
      <dgm:prSet/>
      <dgm:spPr/>
      <dgm:t>
        <a:bodyPr/>
        <a:lstStyle/>
        <a:p>
          <a:endParaRPr lang="en-US"/>
        </a:p>
      </dgm:t>
    </dgm:pt>
    <dgm:pt modelId="{D7A1F9A9-53DD-45A1-B703-03486B6C5304}" type="sibTrans" cxnId="{20181ADE-ACF4-41FF-AE6B-7B6B396408AE}">
      <dgm:prSet/>
      <dgm:spPr/>
      <dgm:t>
        <a:bodyPr/>
        <a:lstStyle/>
        <a:p>
          <a:endParaRPr lang="en-US"/>
        </a:p>
      </dgm:t>
    </dgm:pt>
    <dgm:pt modelId="{DBBEC18E-DD3A-4F6A-939C-5D718EBF9730}">
      <dgm:prSet custT="1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600" b="1" dirty="0" smtClean="0"/>
            <a:t>Content Owners</a:t>
          </a:r>
          <a:endParaRPr lang="en-US" sz="1600" b="1" dirty="0"/>
        </a:p>
      </dgm:t>
    </dgm:pt>
    <dgm:pt modelId="{A66812CB-32EE-4A67-920E-BFEA511CFA7C}" type="parTrans" cxnId="{F1358E5A-9592-427D-8088-122AC22EB717}">
      <dgm:prSet/>
      <dgm:spPr/>
      <dgm:t>
        <a:bodyPr/>
        <a:lstStyle/>
        <a:p>
          <a:endParaRPr lang="en-US"/>
        </a:p>
      </dgm:t>
    </dgm:pt>
    <dgm:pt modelId="{88166BA5-F319-4405-AD63-25B14F778DA6}" type="sibTrans" cxnId="{F1358E5A-9592-427D-8088-122AC22EB717}">
      <dgm:prSet/>
      <dgm:spPr/>
      <dgm:t>
        <a:bodyPr/>
        <a:lstStyle/>
        <a:p>
          <a:endParaRPr lang="en-US"/>
        </a:p>
      </dgm:t>
    </dgm:pt>
    <dgm:pt modelId="{8C32C8AC-1124-4476-B824-06B57ADA76A8}" type="pres">
      <dgm:prSet presAssocID="{AD5D6767-5E88-4D64-80D6-0370B9692FE9}" presName="compositeShape" presStyleCnt="0">
        <dgm:presLayoutVars>
          <dgm:chMax val="7"/>
          <dgm:dir/>
          <dgm:resizeHandles val="exact"/>
        </dgm:presLayoutVars>
      </dgm:prSet>
      <dgm:spPr/>
    </dgm:pt>
    <dgm:pt modelId="{F2D4A5F9-7045-4ED9-A9CE-B8CB0BE6E857}" type="pres">
      <dgm:prSet presAssocID="{7E6D8FC8-7850-4D01-9AC9-EC7C805FC00A}" presName="circ1" presStyleLbl="vennNode1" presStyleIdx="0" presStyleCnt="4"/>
      <dgm:spPr/>
      <dgm:t>
        <a:bodyPr/>
        <a:lstStyle/>
        <a:p>
          <a:endParaRPr lang="en-US"/>
        </a:p>
      </dgm:t>
    </dgm:pt>
    <dgm:pt modelId="{A883E3FF-5A3F-4425-97EA-1C0D514C09EF}" type="pres">
      <dgm:prSet presAssocID="{7E6D8FC8-7850-4D01-9AC9-EC7C805FC0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B8D17-61C6-4600-A01E-2D1CA38BC9FB}" type="pres">
      <dgm:prSet presAssocID="{42C17A6C-67B2-447A-8CD0-79BA113C5BE1}" presName="circ2" presStyleLbl="vennNode1" presStyleIdx="1" presStyleCnt="4" custLinFactNeighborX="5271" custLinFactNeighborY="-404"/>
      <dgm:spPr/>
      <dgm:t>
        <a:bodyPr/>
        <a:lstStyle/>
        <a:p>
          <a:endParaRPr lang="en-US"/>
        </a:p>
      </dgm:t>
    </dgm:pt>
    <dgm:pt modelId="{E7243F09-FFC3-48E3-9EEC-52BD52500C94}" type="pres">
      <dgm:prSet presAssocID="{42C17A6C-67B2-447A-8CD0-79BA113C5BE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1D9E7-D53C-4C87-9A82-CEA54AEFC120}" type="pres">
      <dgm:prSet presAssocID="{D4EE9BB7-40AB-4F0B-AC0A-40393ACEB677}" presName="circ3" presStyleLbl="vennNode1" presStyleIdx="2" presStyleCnt="4"/>
      <dgm:spPr/>
      <dgm:t>
        <a:bodyPr/>
        <a:lstStyle/>
        <a:p>
          <a:endParaRPr lang="en-US"/>
        </a:p>
      </dgm:t>
    </dgm:pt>
    <dgm:pt modelId="{B59A0848-9538-4F15-911A-A8C8EBDC4BBE}" type="pres">
      <dgm:prSet presAssocID="{D4EE9BB7-40AB-4F0B-AC0A-40393ACEB67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AF699-C11F-43BB-A18C-CC2D940104F2}" type="pres">
      <dgm:prSet presAssocID="{DBBEC18E-DD3A-4F6A-939C-5D718EBF9730}" presName="circ4" presStyleLbl="vennNode1" presStyleIdx="3" presStyleCnt="4" custLinFactNeighborX="5618" custLinFactNeighborY="2148"/>
      <dgm:spPr/>
      <dgm:t>
        <a:bodyPr/>
        <a:lstStyle/>
        <a:p>
          <a:endParaRPr lang="en-US"/>
        </a:p>
      </dgm:t>
    </dgm:pt>
    <dgm:pt modelId="{9C44065C-E368-4308-9D98-8C3D934BEF61}" type="pres">
      <dgm:prSet presAssocID="{DBBEC18E-DD3A-4F6A-939C-5D718EBF9730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C649A8-EBB5-426E-9A69-C27382827C8B}" srcId="{AD5D6767-5E88-4D64-80D6-0370B9692FE9}" destId="{42C17A6C-67B2-447A-8CD0-79BA113C5BE1}" srcOrd="1" destOrd="0" parTransId="{6236CC4C-4C09-4E4B-B2B7-14F4B498B905}" sibTransId="{2253A313-7DB6-45ED-AF1C-BCF612DBB789}"/>
    <dgm:cxn modelId="{ED9D6186-3F6D-034F-B3FD-3A5484D95691}" type="presOf" srcId="{DBBEC18E-DD3A-4F6A-939C-5D718EBF9730}" destId="{729AF699-C11F-43BB-A18C-CC2D940104F2}" srcOrd="0" destOrd="0" presId="urn:microsoft.com/office/officeart/2005/8/layout/venn1"/>
    <dgm:cxn modelId="{F57D98E0-9BE7-7645-A5E2-CD35AF72C21B}" type="presOf" srcId="{AD5D6767-5E88-4D64-80D6-0370B9692FE9}" destId="{8C32C8AC-1124-4476-B824-06B57ADA76A8}" srcOrd="0" destOrd="0" presId="urn:microsoft.com/office/officeart/2005/8/layout/venn1"/>
    <dgm:cxn modelId="{20181ADE-ACF4-41FF-AE6B-7B6B396408AE}" srcId="{AD5D6767-5E88-4D64-80D6-0370B9692FE9}" destId="{D4EE9BB7-40AB-4F0B-AC0A-40393ACEB677}" srcOrd="2" destOrd="0" parTransId="{12BBA45E-120C-4BB1-9121-DF14B62995F1}" sibTransId="{D7A1F9A9-53DD-45A1-B703-03486B6C5304}"/>
    <dgm:cxn modelId="{2104D55A-FA49-7E44-A5BC-58229AAC3708}" type="presOf" srcId="{7E6D8FC8-7850-4D01-9AC9-EC7C805FC00A}" destId="{A883E3FF-5A3F-4425-97EA-1C0D514C09EF}" srcOrd="1" destOrd="0" presId="urn:microsoft.com/office/officeart/2005/8/layout/venn1"/>
    <dgm:cxn modelId="{B961C3FE-700E-384D-9C0F-A07C5B24E750}" type="presOf" srcId="{42C17A6C-67B2-447A-8CD0-79BA113C5BE1}" destId="{E7243F09-FFC3-48E3-9EEC-52BD52500C94}" srcOrd="1" destOrd="0" presId="urn:microsoft.com/office/officeart/2005/8/layout/venn1"/>
    <dgm:cxn modelId="{5CAFEB8F-DB16-3B4E-B63A-7D8986A9F3A9}" type="presOf" srcId="{D4EE9BB7-40AB-4F0B-AC0A-40393ACEB677}" destId="{F3C1D9E7-D53C-4C87-9A82-CEA54AEFC120}" srcOrd="0" destOrd="0" presId="urn:microsoft.com/office/officeart/2005/8/layout/venn1"/>
    <dgm:cxn modelId="{F1358E5A-9592-427D-8088-122AC22EB717}" srcId="{AD5D6767-5E88-4D64-80D6-0370B9692FE9}" destId="{DBBEC18E-DD3A-4F6A-939C-5D718EBF9730}" srcOrd="3" destOrd="0" parTransId="{A66812CB-32EE-4A67-920E-BFEA511CFA7C}" sibTransId="{88166BA5-F319-4405-AD63-25B14F778DA6}"/>
    <dgm:cxn modelId="{E4C7C573-CCEA-8D4F-A034-0BED74E9090B}" type="presOf" srcId="{7E6D8FC8-7850-4D01-9AC9-EC7C805FC00A}" destId="{F2D4A5F9-7045-4ED9-A9CE-B8CB0BE6E857}" srcOrd="0" destOrd="0" presId="urn:microsoft.com/office/officeart/2005/8/layout/venn1"/>
    <dgm:cxn modelId="{93D02211-1E5F-6B44-AD96-18D60258EBB7}" type="presOf" srcId="{D4EE9BB7-40AB-4F0B-AC0A-40393ACEB677}" destId="{B59A0848-9538-4F15-911A-A8C8EBDC4BBE}" srcOrd="1" destOrd="0" presId="urn:microsoft.com/office/officeart/2005/8/layout/venn1"/>
    <dgm:cxn modelId="{AE20316B-77F1-E04E-87F2-3BF66EACF4A3}" type="presOf" srcId="{42C17A6C-67B2-447A-8CD0-79BA113C5BE1}" destId="{085B8D17-61C6-4600-A01E-2D1CA38BC9FB}" srcOrd="0" destOrd="0" presId="urn:microsoft.com/office/officeart/2005/8/layout/venn1"/>
    <dgm:cxn modelId="{E38ECE69-85E9-9642-B026-3C5A5A6F015C}" type="presOf" srcId="{DBBEC18E-DD3A-4F6A-939C-5D718EBF9730}" destId="{9C44065C-E368-4308-9D98-8C3D934BEF61}" srcOrd="1" destOrd="0" presId="urn:microsoft.com/office/officeart/2005/8/layout/venn1"/>
    <dgm:cxn modelId="{71C68041-4056-4182-A479-9F0025227CF2}" srcId="{AD5D6767-5E88-4D64-80D6-0370B9692FE9}" destId="{7E6D8FC8-7850-4D01-9AC9-EC7C805FC00A}" srcOrd="0" destOrd="0" parTransId="{DF70584E-A0DA-4044-ACB9-DA2360AA8942}" sibTransId="{D1499FD7-E4C9-4F58-94BF-75DD44F4FCA8}"/>
    <dgm:cxn modelId="{5E72882D-509D-8546-BDCE-6FAA25B152C8}" type="presParOf" srcId="{8C32C8AC-1124-4476-B824-06B57ADA76A8}" destId="{F2D4A5F9-7045-4ED9-A9CE-B8CB0BE6E857}" srcOrd="0" destOrd="0" presId="urn:microsoft.com/office/officeart/2005/8/layout/venn1"/>
    <dgm:cxn modelId="{55B99342-7A4A-1540-98AF-396BFBCC9754}" type="presParOf" srcId="{8C32C8AC-1124-4476-B824-06B57ADA76A8}" destId="{A883E3FF-5A3F-4425-97EA-1C0D514C09EF}" srcOrd="1" destOrd="0" presId="urn:microsoft.com/office/officeart/2005/8/layout/venn1"/>
    <dgm:cxn modelId="{28478ADA-6F9C-1E40-87C8-1F61C8875C4E}" type="presParOf" srcId="{8C32C8AC-1124-4476-B824-06B57ADA76A8}" destId="{085B8D17-61C6-4600-A01E-2D1CA38BC9FB}" srcOrd="2" destOrd="0" presId="urn:microsoft.com/office/officeart/2005/8/layout/venn1"/>
    <dgm:cxn modelId="{6A51CD56-1FCB-2948-900C-5A5F965A4DB6}" type="presParOf" srcId="{8C32C8AC-1124-4476-B824-06B57ADA76A8}" destId="{E7243F09-FFC3-48E3-9EEC-52BD52500C94}" srcOrd="3" destOrd="0" presId="urn:microsoft.com/office/officeart/2005/8/layout/venn1"/>
    <dgm:cxn modelId="{E3C3BE8B-74DB-1F45-8242-21DEB4F5ADE8}" type="presParOf" srcId="{8C32C8AC-1124-4476-B824-06B57ADA76A8}" destId="{F3C1D9E7-D53C-4C87-9A82-CEA54AEFC120}" srcOrd="4" destOrd="0" presId="urn:microsoft.com/office/officeart/2005/8/layout/venn1"/>
    <dgm:cxn modelId="{0842F795-430F-3E4F-9CE2-E8B55208E7A2}" type="presParOf" srcId="{8C32C8AC-1124-4476-B824-06B57ADA76A8}" destId="{B59A0848-9538-4F15-911A-A8C8EBDC4BBE}" srcOrd="5" destOrd="0" presId="urn:microsoft.com/office/officeart/2005/8/layout/venn1"/>
    <dgm:cxn modelId="{C9C8544C-2DCF-5B4C-B909-398A1D431DD3}" type="presParOf" srcId="{8C32C8AC-1124-4476-B824-06B57ADA76A8}" destId="{729AF699-C11F-43BB-A18C-CC2D940104F2}" srcOrd="6" destOrd="0" presId="urn:microsoft.com/office/officeart/2005/8/layout/venn1"/>
    <dgm:cxn modelId="{EA78412A-FCA1-EE41-84E2-F8328686E06D}" type="presParOf" srcId="{8C32C8AC-1124-4476-B824-06B57ADA76A8}" destId="{9C44065C-E368-4308-9D98-8C3D934BEF61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2BCF7-F43F-49BB-AF8F-147A7F3AECE3}" type="datetimeFigureOut">
              <a:rPr lang="en-US" smtClean="0"/>
              <a:pPr/>
              <a:t>6/27/2013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E1D35-9329-44B2-AEAD-16FE6C4A24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9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1484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9797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78319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46380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13670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08992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97547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74079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067752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91194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80341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09589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22154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67312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40516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6110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7234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0384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61279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96556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54602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F67A42-88A4-4B0A-B58E-90AE8CD36900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1588" cy="1588"/>
          </a:xfrm>
          <a:noFill/>
        </p:spPr>
        <p:txBody>
          <a:bodyPr wrap="none" numCol="1" anchor="ctr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spcBef>
                <a:spcPct val="0"/>
              </a:spcBef>
            </a:pPr>
            <a:endParaRPr lang="en-GB" sz="2000" smtClean="0"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8195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o-RO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7CC2D51-1BFB-4AEA-9259-53AB4573A358}" type="slidenum">
              <a:rPr lang="en-US">
                <a:ea typeface="ヒラギノ角ゴ ProN W3"/>
                <a:cs typeface="ヒラギノ角ゴ ProN W3"/>
              </a:rPr>
              <a:pPr>
                <a:defRPr/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4998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33894F9-A126-49B8-92CE-C37764ED5B86}" type="slidenum">
              <a:rPr lang="en-US">
                <a:ea typeface="ヒラギノ角ゴ ProN W3"/>
                <a:cs typeface="ヒラギノ角ゴ ProN W3"/>
              </a:rPr>
              <a:pPr>
                <a:defRPr/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69004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1513" cy="6475413"/>
          </a:xfrm>
        </p:spPr>
        <p:txBody>
          <a:bodyPr vert="eaVert"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5413"/>
          </a:xfrm>
        </p:spPr>
        <p:txBody>
          <a:bodyPr vert="eaVert"/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5428DFF-8EAC-4616-B317-CA91BCD29033}" type="slidenum">
              <a:rPr lang="en-US">
                <a:ea typeface="ヒラギノ角ゴ ProN W3"/>
                <a:cs typeface="ヒラギノ角ゴ ProN W3"/>
              </a:rPr>
              <a:pPr>
                <a:defRPr/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66895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199"/>
            <a:ext cx="7770813" cy="1143001"/>
          </a:xfrm>
        </p:spPr>
        <p:txBody>
          <a:bodyPr/>
          <a:lstStyle/>
          <a:p>
            <a:r>
              <a:rPr lang="ro-RO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1"/>
            <a:ext cx="7770813" cy="4343399"/>
          </a:xfrm>
        </p:spPr>
        <p:txBody>
          <a:bodyPr/>
          <a:lstStyle/>
          <a:p>
            <a:pPr lvl="0"/>
            <a:r>
              <a:rPr lang="ro-RO" dirty="0" smtClean="0"/>
              <a:t>Click to edit Master text styles</a:t>
            </a:r>
          </a:p>
          <a:p>
            <a:pPr lvl="1"/>
            <a:r>
              <a:rPr lang="ro-RO" dirty="0" smtClean="0"/>
              <a:t>Second level</a:t>
            </a:r>
          </a:p>
          <a:p>
            <a:pPr lvl="2"/>
            <a:r>
              <a:rPr lang="ro-RO" dirty="0" smtClean="0"/>
              <a:t>Third level</a:t>
            </a:r>
          </a:p>
          <a:p>
            <a:pPr lvl="3"/>
            <a:r>
              <a:rPr lang="ro-RO" dirty="0" smtClean="0"/>
              <a:t>Fourth level</a:t>
            </a:r>
          </a:p>
          <a:p>
            <a:pPr lvl="4"/>
            <a:r>
              <a:rPr lang="ro-RO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ADD382E-94D5-4085-9899-C040CE1528DA}" type="slidenum">
              <a:rPr lang="en-US">
                <a:ea typeface="ヒラギノ角ゴ ProN W3"/>
                <a:cs typeface="ヒラギノ角ゴ ProN W3"/>
              </a:rPr>
              <a:pPr>
                <a:defRPr/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  <p:sp>
        <p:nvSpPr>
          <p:cNvPr id="89090" name="AutoShape 2" descr="data:image/jpg;base64,/9j/4AAQSkZJRgABAQAAAQABAAD/2wCEAAkGBggQBQkUBxQUEQkVFxYZFhIMGSEbHRwgHxwhJx8YHiQjJzIqIyUmIBoeKzskLzMvNCwvGiQxNTAuNSY0OCkBCQoKDQsNGQ4OGTUkHiQ1LDU1NTU1MTU1NTU1NTU0LDU1NDQ0NDQ1NTU2NDQ1LDQsNDU0NDQ1NCwvLzQ0LDQuNv/AABEIABwApwMBIgACEQEDEQH/xAAbAAADAAMBAQAAAAAAAAAAAAAABQYDBAcCAf/EADIQAAEDAwIFAQYFBQAAAAAAAAECAxEABAUGEgcTITFRQSIjUmFxgRQVMkKhYrHB0fH/xAAaAQEAAgMBAAAAAAAAAAAAAAAAAQQCAwYF/8QAJBEAAgMAAQIHAQEAAAAAAAAAAQMAAhExBBIFEyEiUWGRQRT/2gAMAwEAAhEDEQA/AO40UvzuaYs8Q49dBRaSUghoAnqQPUjzWrpnVdnkLd9VilxKUEA84AdxPSCanDmzcEMKi4D2j02OqK17+8bZx1w69JbbQpZCe8JBJj59KR6b13jr+/cbskupWlO4l4JAiQPRR80wkbFOnbehZWvoOTKSiipXD8RcXdZxu3tkPB5RUAXEpA9kEnsonsk+lACeIWhja2tQaK8/UqqKKlrziJjGtQqtnEPG4C0olKU7ZMR+6Y6+KAE8QlDHkhY3PWVNFFTWpNe46wyKWr1LqnCgLlkJIgkj1UPhNACeJCUsfbsWNMpaKxWtwly0aW3OxaUqG7vBE/5pPqfWFjjxb/jkuK5m6OSAf0xMyofEKAEnBC0sbfy6DT8R7UhxRbWrRxS0JWp1pIHkk9BVDhMwxd4hl61Cg0uYDgAPRRHWCfUea0tXZDG2+IbcyyFOMpcQQGokKBlJ6kdoqRoMsdKLp6qo7fcDx9iTF5w9xVpoW/U4gO36WVkurnoY/aOwg/elnDbS+KvNOXv5i2Fr5kBYkKHsjsRVNe6ltL/h7mnLILS2lDiCHgAZ2A+hPxUl4XX7dvovKuvglttZUQjvAQO01l64Z7Qb1X+RpvY9/cJn0HgVWOt8wwTuRy0KQo9ykqMff/VdCqX0xqXD3+ZuV2DbibtLaUqW8APZkwBCj61UVjbd9Z4/iF2XfrRlsG/kKKlcFxGxd5lm2bVDwdUFEF1KQOgn0UfFVVQQRzKzkMRbtaMMKKjcjxSw7GSuGnkPlxtSkkoSmJBjp7dFZeXb4lqvhnV2AIWZR5vDW93inGbzdyVFJOwwehBH8itbTml7GwYeTj9+1ZBPMM9h9BTiisdOZKoewLKhb2n+TBfWbb1hcNvTy3EqQrb3hQIMfY0l09ofGWN845YczmKTtPMVIiQfHyqhoppAyKPZShXW2A8iFTGJ4e4i2zLb9qXOekqI3qBHtAg9I8KNU9FASIW9iq2rS2A8/cKmbvh9iXc8bl0ufiStK+iukiI6R8qpqKAkcQp7Eklds2FTuodC4u+yCXL/AJnNCQj3aoEAk+P6jVFRQEjiQpzE271nDMVtbobtWkNzsSkJE+AIH9qU6k0lYX4t/wAw3+73beUqP1RM9D8Ip3RQEg7C23XfzKHD8zSw2It7TFMs2m7komN5k9VEn+SaxZ/A2t7jeVfbuVuCvdmDI/7TKimndgNuGebvu3d+5I5DTlnY8Ps03YbuWptxR5hkzsjwPApJwssWn9G5Vp+eU4spVt6GCkdqVcTdVZQZ29tW17bGESlIEmUgmT37mpjTmqMnZXB/LlgIWU7kqAIMfXt39IraASJ1qOh6hvQ2Jt7rkWB/Ofudn05o3HWD7yrDfuWADzFT2P0FPq8NKJZQT3IFe61Ek8zkmtu25uw6ZMYTh7iLTKNvWZc5yQQN6gR1EH08GqeiihJPMlz2Pt3MtpkjkOGOEfyNw6+Xea4pSlbViJJkx0r7VbRWXfb5lkeI9XUYGH9n/9k="/>
          <p:cNvSpPr>
            <a:spLocks noChangeAspect="1" noChangeArrowheads="1"/>
          </p:cNvSpPr>
          <p:nvPr userDrawn="1"/>
        </p:nvSpPr>
        <p:spPr bwMode="auto">
          <a:xfrm>
            <a:off x="63500" y="-147638"/>
            <a:ext cx="1590675" cy="26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ヒラギノ角ゴ ProN W3"/>
              <a:cs typeface="ヒラギノ角ゴ ProN W3"/>
            </a:endParaRPr>
          </a:p>
        </p:txBody>
      </p:sp>
      <p:sp>
        <p:nvSpPr>
          <p:cNvPr id="89092" name="AutoShape 4" descr="data:image/jpg;base64,/9j/4AAQSkZJRgABAQAAAQABAAD/2wCEAAkGBggQBQkUBxQUEQkVFxYZFhIMGSEbHRwgHxwhJx8YHiQjJzIqIyUmIBoeKzskLzMvNCwvGiQxNTAuNSY0OCkBCQoKDQsNGQ4OGTUkHiQ1LDU1NTU1MTU1NTU1NTU0LDU1NDQ0NDQ1NTU2NDQ1LDQsNDU0NDQ1NCwvLzQ0LDQuNv/AABEIABwApwMBIgACEQEDEQH/xAAbAAADAAMBAQAAAAAAAAAAAAAABQYDBAcCAf/EADIQAAEDAwIFAQYFBQAAAAAAAAECAxEABAUGEgcTITFRQSIjUmFxgRQVMkKhYrHB0fH/xAAaAQEAAgMBAAAAAAAAAAAAAAAAAQQCAwYF/8QAJBEAAgMAAQIHAQEAAAAAAAAAAQMAAhExBBIFEyEiUWGRQRT/2gAMAwEAAhEDEQA/AO40UvzuaYs8Q49dBRaSUghoAnqQPUjzWrpnVdnkLd9VilxKUEA84AdxPSCanDmzcEMKi4D2j02OqK17+8bZx1w69JbbQpZCe8JBJj59KR6b13jr+/cbskupWlO4l4JAiQPRR80wkbFOnbehZWvoOTKSiipXD8RcXdZxu3tkPB5RUAXEpA9kEnsonsk+lACeIWhja2tQaK8/UqqKKlrziJjGtQqtnEPG4C0olKU7ZMR+6Y6+KAE8QlDHkhY3PWVNFFTWpNe46wyKWr1LqnCgLlkJIgkj1UPhNACeJCUsfbsWNMpaKxWtwly0aW3OxaUqG7vBE/5pPqfWFjjxb/jkuK5m6OSAf0xMyofEKAEnBC0sbfy6DT8R7UhxRbWrRxS0JWp1pIHkk9BVDhMwxd4hl61Cg0uYDgAPRRHWCfUea0tXZDG2+IbcyyFOMpcQQGokKBlJ6kdoqRoMsdKLp6qo7fcDx9iTF5w9xVpoW/U4gO36WVkurnoY/aOwg/elnDbS+KvNOXv5i2Fr5kBYkKHsjsRVNe6ltL/h7mnLILS2lDiCHgAZ2A+hPxUl4XX7dvovKuvglttZUQjvAQO01l64Z7Qb1X+RpvY9/cJn0HgVWOt8wwTuRy0KQo9ykqMff/VdCqX0xqXD3+ZuV2DbibtLaUqW8APZkwBCj61UVjbd9Z4/iF2XfrRlsG/kKKlcFxGxd5lm2bVDwdUFEF1KQOgn0UfFVVQQRzKzkMRbtaMMKKjcjxSw7GSuGnkPlxtSkkoSmJBjp7dFZeXb4lqvhnV2AIWZR5vDW93inGbzdyVFJOwwehBH8itbTml7GwYeTj9+1ZBPMM9h9BTiisdOZKoewLKhb2n+TBfWbb1hcNvTy3EqQrb3hQIMfY0l09ofGWN845YczmKTtPMVIiQfHyqhoppAyKPZShXW2A8iFTGJ4e4i2zLb9qXOekqI3qBHtAg9I8KNU9FASIW9iq2rS2A8/cKmbvh9iXc8bl0ufiStK+iukiI6R8qpqKAkcQp7Eklds2FTuodC4u+yCXL/AJnNCQj3aoEAk+P6jVFRQEjiQpzE271nDMVtbobtWkNzsSkJE+AIH9qU6k0lYX4t/wAw3+73beUqP1RM9D8Ip3RQEg7C23XfzKHD8zSw2It7TFMs2m7komN5k9VEn+SaxZ/A2t7jeVfbuVuCvdmDI/7TKimndgNuGebvu3d+5I5DTlnY8Ps03YbuWptxR5hkzsjwPApJwssWn9G5Vp+eU4spVt6GCkdqVcTdVZQZ29tW17bGESlIEmUgmT37mpjTmqMnZXB/LlgIWU7kqAIMfXt39IraASJ1qOh6hvQ2Jt7rkWB/Ofudn05o3HWD7yrDfuWADzFT2P0FPq8NKJZQT3IFe61Ek8zkmtu25uw6ZMYTh7iLTKNvWZc5yQQN6gR1EH08GqeiihJPMlz2Pt3MtpkjkOGOEfyNw6+Xea4pSlbViJJkx0r7VbRWXfb5lkeI9XUYGH9n/9k="/>
          <p:cNvSpPr>
            <a:spLocks noChangeAspect="1" noChangeArrowheads="1"/>
          </p:cNvSpPr>
          <p:nvPr userDrawn="1"/>
        </p:nvSpPr>
        <p:spPr bwMode="auto">
          <a:xfrm>
            <a:off x="63500" y="-147638"/>
            <a:ext cx="1590675" cy="266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18885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B0EBFE9-A2F1-4203-8B21-C091218EBFEE}" type="slidenum">
              <a:rPr lang="en-US">
                <a:ea typeface="ヒラギノ角ゴ ProN W3"/>
                <a:cs typeface="ヒラギノ角ゴ ProN W3"/>
              </a:rPr>
              <a:pPr>
                <a:defRPr/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32749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875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67F9C422-FCE5-4C88-82F9-72EBBEA4162C}" type="slidenum">
              <a:rPr lang="en-US">
                <a:ea typeface="ヒラギノ角ゴ ProN W3"/>
                <a:cs typeface="ヒラギノ角ゴ ProN W3"/>
              </a:rPr>
              <a:pPr>
                <a:defRPr/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98949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B40D8146-E688-4EDF-8A32-9516B7B8A14B}" type="slidenum">
              <a:rPr lang="en-US">
                <a:ea typeface="ヒラギノ角ゴ ProN W3"/>
                <a:cs typeface="ヒラギノ角ゴ ProN W3"/>
              </a:rPr>
              <a:pPr>
                <a:defRPr/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55621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C7146969-94C5-4DCE-BA7F-0D7687CB178D}" type="slidenum">
              <a:rPr lang="en-US">
                <a:ea typeface="ヒラギノ角ゴ ProN W3"/>
                <a:cs typeface="ヒラギノ角ゴ ProN W3"/>
              </a:rPr>
              <a:pPr>
                <a:defRPr/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86422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95790D-428A-4FA5-88E3-C72271CC5321}" type="slidenum">
              <a:rPr lang="en-US">
                <a:ea typeface="ヒラギノ角ゴ ProN W3"/>
                <a:cs typeface="ヒラギノ角ゴ ProN W3"/>
              </a:rPr>
              <a:pPr>
                <a:defRPr/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385608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237D3C6-BFBB-4E1D-A328-2246B201CC37}" type="slidenum">
              <a:rPr lang="en-US">
                <a:ea typeface="ヒラギノ角ゴ ProN W3"/>
                <a:cs typeface="ヒラギノ角ゴ ProN W3"/>
              </a:rPr>
              <a:pPr>
                <a:defRPr/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71221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latin typeface="Lucida Grande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AAB2C1-1F5E-4C77-946C-2E578535AAF1}" type="slidenum">
              <a:rPr lang="en-US">
                <a:ea typeface="ヒラギノ角ゴ ProN W3"/>
                <a:cs typeface="ヒラギノ角ゴ ProN W3"/>
              </a:rPr>
              <a:pPr>
                <a:defRPr/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210856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0813" cy="1598613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875213"/>
          </a:xfrm>
          <a:prstGeom prst="rect">
            <a:avLst/>
          </a:prstGeom>
          <a:noFill/>
          <a:ln w="12600">
            <a:noFill/>
            <a:miter lim="800000"/>
            <a:headEnd/>
            <a:tailEnd/>
          </a:ln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7335838" y="6248400"/>
            <a:ext cx="3365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rgbClr val="000000"/>
                </a:solidFill>
                <a:latin typeface="Lucida Grande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D36A12-AD68-4DFF-A414-E949646BA213}" type="slidenum">
              <a:rPr lang="en-US">
                <a:ea typeface="ヒラギノ角ゴ ProN W3"/>
                <a:cs typeface="ヒラギノ角ゴ ProN W3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ea typeface="ヒラギノ角ゴ ProN W3"/>
              <a:cs typeface="ヒラギノ角ゴ ProN W3"/>
            </a:endParaRPr>
          </a:p>
        </p:txBody>
      </p:sp>
    </p:spTree>
    <p:extLst>
      <p:ext uri="{BB962C8B-B14F-4D97-AF65-F5344CB8AC3E}">
        <p14:creationId xmlns:p14="http://schemas.microsoft.com/office/powerpoint/2010/main" val="100432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5A58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5A58"/>
          </a:solidFill>
          <a:latin typeface="Lucida Grande" pitchFamily="-65" charset="0"/>
          <a:ea typeface="ヒラギノ角ゴ ProN W3" pitchFamily="-65" charset="-128"/>
          <a:cs typeface="ヒラギノ角ゴ ProN W3" pitchFamily="-65" charset="-128"/>
        </a:defRPr>
      </a:lvl2pPr>
      <a:lvl3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5A58"/>
          </a:solidFill>
          <a:latin typeface="Lucida Grande" pitchFamily="-65" charset="0"/>
          <a:ea typeface="ヒラギノ角ゴ ProN W3" pitchFamily="-65" charset="-128"/>
          <a:cs typeface="ヒラギノ角ゴ ProN W3" pitchFamily="-65" charset="-128"/>
        </a:defRPr>
      </a:lvl3pPr>
      <a:lvl4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5A58"/>
          </a:solidFill>
          <a:latin typeface="Lucida Grande" pitchFamily="-65" charset="0"/>
          <a:ea typeface="ヒラギノ角ゴ ProN W3" pitchFamily="-65" charset="-128"/>
          <a:cs typeface="ヒラギノ角ゴ ProN W3" pitchFamily="-65" charset="-128"/>
        </a:defRPr>
      </a:lvl4pPr>
      <a:lvl5pPr algn="l" defTabSz="457200" rtl="0" eaLnBrk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5A58"/>
          </a:solidFill>
          <a:latin typeface="Lucida Grande" pitchFamily="-65" charset="0"/>
          <a:ea typeface="ヒラギノ角ゴ ProN W3" pitchFamily="-65" charset="-128"/>
          <a:cs typeface="ヒラギノ角ゴ ProN W3" pitchFamily="-65" charset="-128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5A58"/>
          </a:solidFill>
          <a:latin typeface="Lucida Grande" pitchFamily="-65" charset="0"/>
          <a:ea typeface="ヒラギノ角ゴ ProN W3" pitchFamily="-65" charset="-128"/>
          <a:cs typeface="ヒラギノ角ゴ ProN W3" pitchFamily="-65" charset="-128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5A58"/>
          </a:solidFill>
          <a:latin typeface="Lucida Grande" pitchFamily="-65" charset="0"/>
          <a:ea typeface="ヒラギノ角ゴ ProN W3" pitchFamily="-65" charset="-128"/>
          <a:cs typeface="ヒラギノ角ゴ ProN W3" pitchFamily="-65" charset="-128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5A58"/>
          </a:solidFill>
          <a:latin typeface="Lucida Grande" pitchFamily="-65" charset="0"/>
          <a:ea typeface="ヒラギノ角ゴ ProN W3" pitchFamily="-65" charset="-128"/>
          <a:cs typeface="ヒラギノ角ゴ ProN W3" pitchFamily="-65" charset="-128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65" charset="0"/>
        <a:defRPr sz="2400">
          <a:solidFill>
            <a:srgbClr val="005A58"/>
          </a:solidFill>
          <a:latin typeface="Lucida Grande" pitchFamily="-65" charset="0"/>
          <a:ea typeface="ヒラギノ角ゴ ProN W3" pitchFamily="-65" charset="-128"/>
          <a:cs typeface="ヒラギノ角ゴ ProN W3" pitchFamily="-65" charset="-128"/>
        </a:defRPr>
      </a:lvl9pPr>
    </p:titleStyle>
    <p:bodyStyle>
      <a:lvl1pPr marL="342900" indent="-342900" algn="l" defTabSz="457200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65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6" Type="http://schemas.openxmlformats.org/officeDocument/2006/relationships/image" Target="../media/image10.jpe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image" Target="../media/image9.png"/><Relationship Id="rId10" Type="http://schemas.openxmlformats.org/officeDocument/2006/relationships/tags" Target="../tags/tag23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2895600"/>
            <a:ext cx="9144000" cy="2667000"/>
          </a:xfrm>
          <a:prstGeom prst="rect">
            <a:avLst/>
          </a:prstGeom>
          <a:solidFill>
            <a:srgbClr val="9E005A">
              <a:alpha val="9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</a:pPr>
            <a:endParaRPr lang="en-US">
              <a:solidFill>
                <a:srgbClr val="000000"/>
              </a:solidFill>
              <a:latin typeface="Arial" pitchFamily="-65" charset="0"/>
              <a:ea typeface="ヒラギノ角ゴ ProN W3"/>
              <a:cs typeface="ヒラギノ角ゴ ProN W3"/>
            </a:endParaRPr>
          </a:p>
        </p:txBody>
      </p:sp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3733800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noProof="1">
                <a:solidFill>
                  <a:schemeClr val="bg1"/>
                </a:solidFill>
                <a:latin typeface="Euphemia UCAS"/>
                <a:cs typeface="Euphemia UCAS"/>
              </a:rPr>
              <a:t>DIRECT ONE: </a:t>
            </a:r>
            <a:endParaRPr lang="de-DE" sz="3600" b="1" noProof="1" smtClean="0">
              <a:solidFill>
                <a:schemeClr val="bg1"/>
              </a:solidFill>
              <a:latin typeface="Euphemia UCAS"/>
              <a:cs typeface="Euphemia UCAS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Euphemia UCAS"/>
                <a:cs typeface="Euphemia UCAS"/>
              </a:rPr>
              <a:t>Delivering </a:t>
            </a:r>
            <a:r>
              <a:rPr lang="en-US" sz="3600" b="1" dirty="0">
                <a:solidFill>
                  <a:schemeClr val="bg1"/>
                </a:solidFill>
                <a:latin typeface="Euphemia UCAS"/>
                <a:cs typeface="Euphemia UCAS"/>
              </a:rPr>
              <a:t>HD content over Internet</a:t>
            </a:r>
          </a:p>
          <a:p>
            <a:endParaRPr lang="en-US" sz="3600" b="1" dirty="0" smtClean="0">
              <a:solidFill>
                <a:schemeClr val="bg1"/>
              </a:solidFill>
              <a:latin typeface="Euphemia UCAS"/>
              <a:cs typeface="Euphemia UCAS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Euphemia UCAS"/>
                <a:cs typeface="Euphemia UCAS"/>
              </a:rPr>
              <a:t>Catalin Clemente</a:t>
            </a:r>
          </a:p>
          <a:p>
            <a:r>
              <a:rPr lang="en-US" b="1" dirty="0" smtClean="0">
                <a:solidFill>
                  <a:srgbClr val="000000"/>
                </a:solidFill>
                <a:latin typeface="Euphemia UCAS"/>
                <a:cs typeface="Euphemia UCAS"/>
              </a:rPr>
              <a:t>Director, Marketing and Sales</a:t>
            </a:r>
            <a:endParaRPr lang="en-US" b="1" dirty="0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49960"/>
          <a:stretch/>
        </p:blipFill>
        <p:spPr>
          <a:xfrm>
            <a:off x="0" y="838200"/>
            <a:ext cx="9144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740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1371600"/>
            <a:ext cx="3581400" cy="646331"/>
          </a:xfrm>
          <a:prstGeom prst="rect">
            <a:avLst/>
          </a:prstGeom>
          <a:noFill/>
          <a:ln>
            <a:solidFill>
              <a:srgbClr val="CC32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 a closer look– 24,25,26 April</a:t>
            </a:r>
            <a:endParaRPr lang="ro-RO" dirty="0"/>
          </a:p>
        </p:txBody>
      </p:sp>
      <p:pic>
        <p:nvPicPr>
          <p:cNvPr id="7" name="Picture 6" descr="meciuri aprili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49031"/>
            <a:ext cx="9144000" cy="4327969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 bwMode="auto">
          <a:xfrm>
            <a:off x="6781800" y="2438400"/>
            <a:ext cx="1828800" cy="990600"/>
          </a:xfrm>
          <a:prstGeom prst="wedgeEllipseCallou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600980"/>
            <a:ext cx="1752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UEFA Champions</a:t>
            </a:r>
          </a:p>
          <a:p>
            <a:pPr algn="ctr"/>
            <a:r>
              <a:rPr lang="en-US" sz="1400" dirty="0" smtClean="0"/>
              <a:t>League</a:t>
            </a:r>
          </a:p>
          <a:p>
            <a:pPr algn="ctr"/>
            <a:r>
              <a:rPr lang="en-US" sz="1400" dirty="0" smtClean="0"/>
              <a:t>Real - Bayern</a:t>
            </a:r>
          </a:p>
        </p:txBody>
      </p:sp>
      <p:sp>
        <p:nvSpPr>
          <p:cNvPr id="10" name="Oval Callout 9"/>
          <p:cNvSpPr/>
          <p:nvPr/>
        </p:nvSpPr>
        <p:spPr bwMode="auto">
          <a:xfrm flipH="1">
            <a:off x="1905000" y="2438400"/>
            <a:ext cx="2057400" cy="1066800"/>
          </a:xfrm>
          <a:prstGeom prst="wedgeEllipseCallout">
            <a:avLst/>
          </a:prstGeom>
          <a:solidFill>
            <a:srgbClr val="C6B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2614136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UEFA Champions</a:t>
            </a:r>
          </a:p>
          <a:p>
            <a:pPr algn="ctr"/>
            <a:r>
              <a:rPr lang="en-US" sz="1400" dirty="0" smtClean="0"/>
              <a:t>League</a:t>
            </a:r>
          </a:p>
          <a:p>
            <a:pPr algn="ctr"/>
            <a:r>
              <a:rPr lang="en-US" sz="1400" dirty="0" smtClean="0"/>
              <a:t>Barcelona - Chelsea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838200"/>
            <a:ext cx="41472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Euphemia UCAS"/>
                <a:cs typeface="Euphemia UCAS"/>
              </a:rPr>
              <a:t>TRAFFIC BEHAVIOR</a:t>
            </a:r>
            <a:endParaRPr lang="en-US" sz="3200" dirty="0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</p:spTree>
    <p:extLst>
      <p:ext uri="{BB962C8B-B14F-4D97-AF65-F5344CB8AC3E}">
        <p14:creationId xmlns:p14="http://schemas.microsoft.com/office/powerpoint/2010/main" val="1798097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447800"/>
            <a:ext cx="3733800" cy="369332"/>
          </a:xfrm>
          <a:prstGeom prst="rect">
            <a:avLst/>
          </a:prstGeom>
          <a:noFill/>
          <a:ln>
            <a:solidFill>
              <a:srgbClr val="CC32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… another closer look </a:t>
            </a:r>
            <a:r>
              <a:rPr lang="en-US" dirty="0"/>
              <a:t>-</a:t>
            </a:r>
            <a:r>
              <a:rPr lang="en-US" dirty="0" smtClean="0"/>
              <a:t> 26 may</a:t>
            </a:r>
            <a:endParaRPr lang="ro-RO" dirty="0"/>
          </a:p>
        </p:txBody>
      </p:sp>
      <p:pic>
        <p:nvPicPr>
          <p:cNvPr id="7" name="Picture 6" descr="eurosivio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38816"/>
            <a:ext cx="9144000" cy="4338184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 bwMode="auto">
          <a:xfrm flipH="1">
            <a:off x="3581400" y="2438400"/>
            <a:ext cx="2057400" cy="1066800"/>
          </a:xfrm>
          <a:prstGeom prst="wedgeEllipseCallout">
            <a:avLst/>
          </a:prstGeom>
          <a:solidFill>
            <a:srgbClr val="C6B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2514600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Eurovision </a:t>
            </a:r>
          </a:p>
          <a:p>
            <a:pPr algn="ctr"/>
            <a:r>
              <a:rPr lang="en-US" sz="1400" dirty="0" smtClean="0"/>
              <a:t>+</a:t>
            </a:r>
          </a:p>
          <a:p>
            <a:pPr algn="ctr"/>
            <a:r>
              <a:rPr lang="en-US" sz="1400" dirty="0" smtClean="0"/>
              <a:t>Box match</a:t>
            </a:r>
          </a:p>
          <a:p>
            <a:pPr algn="ctr"/>
            <a:r>
              <a:rPr lang="en-US" sz="1400" dirty="0" smtClean="0"/>
              <a:t>IBF belt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838200"/>
            <a:ext cx="41472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Euphemia UCAS"/>
                <a:cs typeface="Euphemia UCAS"/>
              </a:rPr>
              <a:t>TRAFFIC BEHAVIOR</a:t>
            </a:r>
            <a:endParaRPr lang="en-US" sz="3200" dirty="0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</p:spTree>
    <p:extLst>
      <p:ext uri="{BB962C8B-B14F-4D97-AF65-F5344CB8AC3E}">
        <p14:creationId xmlns:p14="http://schemas.microsoft.com/office/powerpoint/2010/main" val="2954619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838200"/>
            <a:ext cx="483497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Euphemia UCAS"/>
                <a:cs typeface="Euphemia UCAS"/>
              </a:rPr>
              <a:t>THE INFRASTRUCTURE</a:t>
            </a:r>
            <a:endParaRPr lang="en-US" sz="3200" dirty="0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  <p:pic>
        <p:nvPicPr>
          <p:cNvPr id="6" name="Picture 8" descr="harta directon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0"/>
            <a:ext cx="9144000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13"/>
          <p:cNvSpPr txBox="1">
            <a:spLocks noChangeArrowheads="1"/>
          </p:cNvSpPr>
          <p:nvPr/>
        </p:nvSpPr>
        <p:spPr bwMode="auto">
          <a:xfrm>
            <a:off x="6934200" y="2133599"/>
            <a:ext cx="2209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Arial" charset="0"/>
              </a:rPr>
              <a:t>Streaming servers are present within our network in several locations to serve the regional areas </a:t>
            </a:r>
            <a:endParaRPr lang="en-US" sz="1600" dirty="0">
              <a:cs typeface="Arial" charset="0"/>
            </a:endParaRPr>
          </a:p>
        </p:txBody>
      </p:sp>
      <p:pic>
        <p:nvPicPr>
          <p:cNvPr id="8" name="Picture 82" descr="Servers 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5181599"/>
            <a:ext cx="622300" cy="762000"/>
          </a:xfrm>
          <a:prstGeom prst="rect">
            <a:avLst/>
          </a:prstGeom>
          <a:noFill/>
        </p:spPr>
      </p:pic>
      <p:pic>
        <p:nvPicPr>
          <p:cNvPr id="9" name="Picture 82" descr="Servers 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5257799"/>
            <a:ext cx="622300" cy="762000"/>
          </a:xfrm>
          <a:prstGeom prst="rect">
            <a:avLst/>
          </a:prstGeom>
          <a:noFill/>
        </p:spPr>
      </p:pic>
      <p:pic>
        <p:nvPicPr>
          <p:cNvPr id="10" name="Picture 82" descr="Servers 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819399"/>
            <a:ext cx="622300" cy="762000"/>
          </a:xfrm>
          <a:prstGeom prst="rect">
            <a:avLst/>
          </a:prstGeom>
          <a:noFill/>
        </p:spPr>
      </p:pic>
      <p:pic>
        <p:nvPicPr>
          <p:cNvPr id="11" name="Picture 82" descr="Servers 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886199"/>
            <a:ext cx="622300" cy="762000"/>
          </a:xfrm>
          <a:prstGeom prst="rect">
            <a:avLst/>
          </a:prstGeom>
          <a:noFill/>
        </p:spPr>
      </p:pic>
      <p:pic>
        <p:nvPicPr>
          <p:cNvPr id="12" name="Picture 82" descr="Servers 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047999"/>
            <a:ext cx="622300" cy="762000"/>
          </a:xfrm>
          <a:prstGeom prst="rect">
            <a:avLst/>
          </a:prstGeom>
          <a:noFill/>
        </p:spPr>
      </p:pic>
      <p:pic>
        <p:nvPicPr>
          <p:cNvPr id="13" name="Picture 82" descr="Servers 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09999"/>
            <a:ext cx="622300" cy="762000"/>
          </a:xfrm>
          <a:prstGeom prst="rect">
            <a:avLst/>
          </a:prstGeom>
          <a:noFill/>
        </p:spPr>
      </p:pic>
      <p:pic>
        <p:nvPicPr>
          <p:cNvPr id="14" name="Picture 82" descr="Servers 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2362199"/>
            <a:ext cx="622300" cy="762000"/>
          </a:xfrm>
          <a:prstGeom prst="rect">
            <a:avLst/>
          </a:prstGeom>
          <a:noFill/>
        </p:spPr>
      </p:pic>
      <p:pic>
        <p:nvPicPr>
          <p:cNvPr id="15" name="Picture 82" descr="Servers 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5181599"/>
            <a:ext cx="622300" cy="762000"/>
          </a:xfrm>
          <a:prstGeom prst="rect">
            <a:avLst/>
          </a:prstGeom>
          <a:noFill/>
        </p:spPr>
      </p:pic>
      <p:pic>
        <p:nvPicPr>
          <p:cNvPr id="16" name="Picture 82" descr="Servers 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4999"/>
            <a:ext cx="622300" cy="762000"/>
          </a:xfrm>
          <a:prstGeom prst="rect">
            <a:avLst/>
          </a:prstGeom>
          <a:noFill/>
        </p:spPr>
      </p:pic>
      <p:pic>
        <p:nvPicPr>
          <p:cNvPr id="17" name="Picture 82" descr="cloud - met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4419600"/>
            <a:ext cx="1905352" cy="1066799"/>
          </a:xfrm>
          <a:prstGeom prst="rect">
            <a:avLst/>
          </a:prstGeom>
          <a:noFill/>
        </p:spPr>
      </p:pic>
      <p:pic>
        <p:nvPicPr>
          <p:cNvPr id="18" name="Picture 82" descr="cloud - met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124200"/>
            <a:ext cx="1905352" cy="1066799"/>
          </a:xfrm>
          <a:prstGeom prst="rect">
            <a:avLst/>
          </a:prstGeom>
          <a:noFill/>
        </p:spPr>
      </p:pic>
      <p:pic>
        <p:nvPicPr>
          <p:cNvPr id="19" name="Picture 82" descr="cloud - metr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191000"/>
            <a:ext cx="1905352" cy="1066799"/>
          </a:xfrm>
          <a:prstGeom prst="rect">
            <a:avLst/>
          </a:prstGeom>
          <a:noFill/>
        </p:spPr>
      </p:pic>
      <p:pic>
        <p:nvPicPr>
          <p:cNvPr id="20" name="Picture 83" descr="cloud - acce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5105400"/>
            <a:ext cx="1298555" cy="762000"/>
          </a:xfrm>
          <a:prstGeom prst="rect">
            <a:avLst/>
          </a:prstGeom>
          <a:noFill/>
        </p:spPr>
      </p:pic>
      <p:pic>
        <p:nvPicPr>
          <p:cNvPr id="21" name="Picture 83" descr="cloud - acces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2057400"/>
            <a:ext cx="1371600" cy="804863"/>
          </a:xfrm>
          <a:prstGeom prst="rect">
            <a:avLst/>
          </a:prstGeom>
          <a:noFill/>
        </p:spPr>
      </p:pic>
      <p:pic>
        <p:nvPicPr>
          <p:cNvPr id="22" name="Picture 83" descr="cloud - acce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124200"/>
            <a:ext cx="1298555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26153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958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82296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6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6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675382"/>
            <a:ext cx="71585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noProof="1" smtClean="0">
                <a:solidFill>
                  <a:srgbClr val="000000"/>
                </a:solidFill>
                <a:latin typeface="Euphemia UCAS"/>
                <a:cs typeface="Euphemia UCAS"/>
              </a:rPr>
              <a:t>DIRECT ONE OTT PLATFORM: </a:t>
            </a:r>
          </a:p>
          <a:p>
            <a:r>
              <a:rPr lang="en-US" sz="3200" b="1" dirty="0" smtClean="0">
                <a:solidFill>
                  <a:srgbClr val="A6A6A6"/>
                </a:solidFill>
                <a:latin typeface="Euphemia UCAS"/>
                <a:cs typeface="Euphemia UCAS"/>
              </a:rPr>
              <a:t>An “End-to-End” Solution</a:t>
            </a:r>
            <a:endParaRPr lang="en-US" sz="3200" dirty="0">
              <a:solidFill>
                <a:srgbClr val="A6A6A6"/>
              </a:solidFill>
              <a:latin typeface="Euphemia UCAS"/>
              <a:cs typeface="Euphemia UCA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90033">
              <a:alpha val="56078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/>
          </a:p>
        </p:txBody>
      </p:sp>
      <p:sp>
        <p:nvSpPr>
          <p:cNvPr id="8" name="Rectangle 7"/>
          <p:cNvSpPr/>
          <p:nvPr/>
        </p:nvSpPr>
        <p:spPr bwMode="auto">
          <a:xfrm>
            <a:off x="304800" y="2057400"/>
            <a:ext cx="2667000" cy="2362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Video </a:t>
            </a: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streaming</a:t>
            </a:r>
          </a:p>
          <a:p>
            <a:pPr marL="176213"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Live TV</a:t>
            </a:r>
          </a:p>
          <a:p>
            <a:pPr marL="176213"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Live Events</a:t>
            </a:r>
          </a:p>
          <a:p>
            <a:pPr marL="176213"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Video on </a:t>
            </a:r>
            <a:r>
              <a:rPr lang="en-US" sz="1400" dirty="0" smtClean="0">
                <a:latin typeface="Calibri" pitchFamily="34" charset="0"/>
                <a:ea typeface="+mn-ea"/>
                <a:cs typeface="Calibri" pitchFamily="34" charset="0"/>
              </a:rPr>
              <a:t>Demand</a:t>
            </a:r>
          </a:p>
          <a:p>
            <a:pPr marL="0"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Distribution </a:t>
            </a: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on multiple platforms:   </a:t>
            </a:r>
          </a:p>
          <a:p>
            <a:pPr marL="176213"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Web </a:t>
            </a:r>
          </a:p>
          <a:p>
            <a:pPr marL="176213"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PC Tablets</a:t>
            </a:r>
          </a:p>
          <a:p>
            <a:pPr marL="176213"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ea typeface="+mn-ea"/>
                <a:cs typeface="Calibri" pitchFamily="34" charset="0"/>
              </a:rPr>
              <a:t>Smart Phones</a:t>
            </a:r>
            <a:endParaRPr lang="en-US" sz="1400" dirty="0">
              <a:latin typeface="Calibri" pitchFamily="34" charset="0"/>
              <a:ea typeface="+mn-ea"/>
              <a:cs typeface="Calibri" pitchFamily="34" charset="0"/>
            </a:endParaRPr>
          </a:p>
          <a:p>
            <a:pPr marL="176213"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Connected </a:t>
            </a:r>
            <a:r>
              <a:rPr lang="en-US" sz="1400" dirty="0" smtClean="0">
                <a:latin typeface="Calibri" pitchFamily="34" charset="0"/>
                <a:ea typeface="+mn-ea"/>
                <a:cs typeface="Calibri" pitchFamily="34" charset="0"/>
              </a:rPr>
              <a:t>Devices (Smart TV)</a:t>
            </a:r>
            <a:endParaRPr lang="en-US" sz="1400" dirty="0"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Calibri" pitchFamily="34" charset="0"/>
              <a:ea typeface="+mn-ea"/>
              <a:cs typeface="Calibri" pitchFamily="34" charset="0"/>
            </a:endParaRPr>
          </a:p>
          <a:p>
            <a:pPr marL="1090613" algn="just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00400" y="2209800"/>
            <a:ext cx="2819400" cy="4648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Content </a:t>
            </a: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Aggregation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Content Processing</a:t>
            </a:r>
          </a:p>
          <a:p>
            <a:pPr marL="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Ingest</a:t>
            </a:r>
          </a:p>
          <a:p>
            <a:pPr marL="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ea typeface="+mn-ea"/>
                <a:cs typeface="Calibri" pitchFamily="34" charset="0"/>
              </a:rPr>
              <a:t>Encoding</a:t>
            </a:r>
          </a:p>
          <a:p>
            <a:pPr marL="17621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  <a:ea typeface="+mn-ea"/>
                <a:cs typeface="Calibri" pitchFamily="34" charset="0"/>
              </a:rPr>
              <a:t> Subtitling Processing</a:t>
            </a:r>
          </a:p>
          <a:p>
            <a:pPr marL="17621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Content Storage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Content </a:t>
            </a: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Management</a:t>
            </a:r>
            <a:endParaRPr lang="en-US" sz="1400" dirty="0">
              <a:latin typeface="Calibri" pitchFamily="34" charset="0"/>
              <a:ea typeface="+mn-ea"/>
              <a:cs typeface="Calibri" pitchFamily="34" charset="0"/>
            </a:endParaRPr>
          </a:p>
          <a:p>
            <a:pPr marL="236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Library Administration</a:t>
            </a:r>
          </a:p>
          <a:p>
            <a:pPr marL="236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Programming</a:t>
            </a:r>
          </a:p>
          <a:p>
            <a:pPr marL="236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  <a:ea typeface="+mn-ea"/>
                <a:cs typeface="Calibri" pitchFamily="34" charset="0"/>
              </a:rPr>
              <a:t>Packaging</a:t>
            </a:r>
          </a:p>
          <a:p>
            <a:pPr marL="23653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dirty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Content </a:t>
            </a: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Security</a:t>
            </a:r>
          </a:p>
          <a:p>
            <a:pPr marL="236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  <a:ea typeface="+mn-ea"/>
                <a:cs typeface="Calibri" pitchFamily="34" charset="0"/>
              </a:rPr>
              <a:t> DRM</a:t>
            </a:r>
            <a:endParaRPr lang="en-US" sz="1400" dirty="0">
              <a:latin typeface="Calibri" pitchFamily="34" charset="0"/>
              <a:ea typeface="+mn-ea"/>
              <a:cs typeface="Calibri" pitchFamily="34" charset="0"/>
            </a:endParaRPr>
          </a:p>
          <a:p>
            <a:pPr marL="2365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  <a:ea typeface="+mn-ea"/>
                <a:cs typeface="Calibri" pitchFamily="34" charset="0"/>
              </a:rPr>
              <a:t> Geo-Protection</a:t>
            </a:r>
            <a:endParaRPr lang="en-US" sz="1400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19800" y="2133600"/>
            <a:ext cx="2819400" cy="457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90513" algn="l"/>
              </a:tabLst>
              <a:defRPr/>
            </a:pP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Design and </a:t>
            </a: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Implementations </a:t>
            </a: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for</a:t>
            </a: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:</a:t>
            </a:r>
            <a:endParaRPr lang="en-US" sz="1400" dirty="0"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Web</a:t>
            </a:r>
          </a:p>
          <a:p>
            <a:pPr marL="23653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Web-sites</a:t>
            </a:r>
          </a:p>
          <a:p>
            <a:pPr marL="23653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Media Centers</a:t>
            </a:r>
          </a:p>
          <a:p>
            <a:pPr marL="236538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>
                <a:latin typeface="Calibri" pitchFamily="34" charset="0"/>
                <a:ea typeface="+mn-ea"/>
                <a:cs typeface="Calibri" pitchFamily="34" charset="0"/>
              </a:rPr>
              <a:t> Video </a:t>
            </a:r>
            <a:r>
              <a:rPr lang="en-US" sz="1400" dirty="0" smtClean="0">
                <a:latin typeface="Calibri" pitchFamily="34" charset="0"/>
                <a:ea typeface="+mn-ea"/>
                <a:cs typeface="Calibri" pitchFamily="34" charset="0"/>
              </a:rPr>
              <a:t>Portals</a:t>
            </a:r>
          </a:p>
          <a:p>
            <a:pPr marL="236538"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Mobile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dirty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PC </a:t>
            </a: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Tablet </a:t>
            </a:r>
            <a:endParaRPr lang="en-US" sz="14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Connected </a:t>
            </a: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devices </a:t>
            </a:r>
            <a:endParaRPr lang="en-US" sz="14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04800" y="1676400"/>
            <a:ext cx="26670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04800" y="2057400"/>
            <a:ext cx="2667000" cy="2438400"/>
          </a:xfrm>
          <a:prstGeom prst="rect">
            <a:avLst/>
          </a:prstGeom>
          <a:noFill/>
          <a:ln w="9525" algn="ctr">
            <a:solidFill>
              <a:srgbClr val="AC0062"/>
            </a:solidFill>
            <a:round/>
            <a:headEnd/>
            <a:tailEnd/>
          </a:ln>
        </p:spPr>
        <p:txBody>
          <a:bodyPr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 dirty="0">
              <a:solidFill>
                <a:srgbClr val="AC0062"/>
              </a:solidFill>
            </a:endParaRPr>
          </a:p>
        </p:txBody>
      </p:sp>
      <p:sp>
        <p:nvSpPr>
          <p:cNvPr id="13" name="TextBox 19"/>
          <p:cNvSpPr txBox="1">
            <a:spLocks noChangeArrowheads="1"/>
          </p:cNvSpPr>
          <p:nvPr/>
        </p:nvSpPr>
        <p:spPr bwMode="auto">
          <a:xfrm>
            <a:off x="304800" y="1688068"/>
            <a:ext cx="2667000" cy="369332"/>
          </a:xfrm>
          <a:prstGeom prst="rect">
            <a:avLst/>
          </a:prstGeom>
          <a:noFill/>
          <a:ln w="9525">
            <a:solidFill>
              <a:srgbClr val="AC006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C0062"/>
                </a:solidFill>
                <a:latin typeface="Calibri" pitchFamily="34" charset="0"/>
              </a:rPr>
              <a:t>Streaming </a:t>
            </a:r>
            <a:r>
              <a:rPr lang="en-US" b="1" dirty="0" smtClean="0">
                <a:solidFill>
                  <a:srgbClr val="AC0062"/>
                </a:solidFill>
                <a:latin typeface="Calibri" pitchFamily="34" charset="0"/>
              </a:rPr>
              <a:t>Services</a:t>
            </a:r>
            <a:endParaRPr lang="en-US" b="1" dirty="0">
              <a:solidFill>
                <a:srgbClr val="AC0062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124200" y="1676400"/>
            <a:ext cx="2743200" cy="381000"/>
          </a:xfrm>
          <a:prstGeom prst="rect">
            <a:avLst/>
          </a:prstGeom>
          <a:noFill/>
          <a:ln w="9525" cap="flat" cmpd="sng" algn="ctr">
            <a:solidFill>
              <a:srgbClr val="9E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3124200" y="2057400"/>
            <a:ext cx="2743200" cy="4495800"/>
          </a:xfrm>
          <a:prstGeom prst="rect">
            <a:avLst/>
          </a:prstGeom>
          <a:noFill/>
          <a:ln w="9525" algn="ctr">
            <a:solidFill>
              <a:srgbClr val="AC0062"/>
            </a:solidFill>
            <a:round/>
            <a:headEnd/>
            <a:tailEnd/>
          </a:ln>
        </p:spPr>
        <p:txBody>
          <a:bodyPr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/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3124200" y="1688068"/>
            <a:ext cx="2743200" cy="369332"/>
          </a:xfrm>
          <a:prstGeom prst="rect">
            <a:avLst/>
          </a:prstGeom>
          <a:noFill/>
          <a:ln w="9525">
            <a:solidFill>
              <a:srgbClr val="AC006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AC0062"/>
                </a:solidFill>
                <a:latin typeface="Calibri" pitchFamily="34" charset="0"/>
              </a:rPr>
              <a:t>Content Services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019800" y="1676400"/>
            <a:ext cx="2743200" cy="381000"/>
          </a:xfrm>
          <a:prstGeom prst="rect">
            <a:avLst/>
          </a:prstGeom>
          <a:noFill/>
          <a:ln w="9525" cap="flat" cmpd="sng" algn="ctr">
            <a:solidFill>
              <a:srgbClr val="AC00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Rectangle 27"/>
          <p:cNvSpPr>
            <a:spLocks noChangeArrowheads="1"/>
          </p:cNvSpPr>
          <p:nvPr/>
        </p:nvSpPr>
        <p:spPr bwMode="auto">
          <a:xfrm>
            <a:off x="6019800" y="2057400"/>
            <a:ext cx="2743200" cy="2438400"/>
          </a:xfrm>
          <a:prstGeom prst="rect">
            <a:avLst/>
          </a:prstGeom>
          <a:noFill/>
          <a:ln w="9525" algn="ctr">
            <a:solidFill>
              <a:srgbClr val="9E005A"/>
            </a:solidFill>
            <a:round/>
            <a:headEnd/>
            <a:tailEnd/>
          </a:ln>
        </p:spPr>
        <p:txBody>
          <a:bodyPr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/>
          </a:p>
        </p:txBody>
      </p:sp>
      <p:sp>
        <p:nvSpPr>
          <p:cNvPr id="19" name="TextBox 28"/>
          <p:cNvSpPr txBox="1">
            <a:spLocks noChangeArrowheads="1"/>
          </p:cNvSpPr>
          <p:nvPr/>
        </p:nvSpPr>
        <p:spPr bwMode="auto">
          <a:xfrm>
            <a:off x="5943600" y="16764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C0062"/>
                </a:solidFill>
                <a:latin typeface="Calibri" pitchFamily="34" charset="0"/>
              </a:rPr>
              <a:t>User </a:t>
            </a:r>
            <a:r>
              <a:rPr lang="en-US" b="1" dirty="0" smtClean="0">
                <a:solidFill>
                  <a:srgbClr val="AC0062"/>
                </a:solidFill>
                <a:latin typeface="Calibri" pitchFamily="34" charset="0"/>
              </a:rPr>
              <a:t>Access </a:t>
            </a:r>
            <a:r>
              <a:rPr lang="en-US" b="1" dirty="0">
                <a:solidFill>
                  <a:srgbClr val="AC0062"/>
                </a:solidFill>
                <a:latin typeface="Calibri" pitchFamily="34" charset="0"/>
              </a:rPr>
              <a:t>Interface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4800" y="4754784"/>
            <a:ext cx="2667000" cy="2027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Several payment methods for different needs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Possibility of integration with third-party service providers</a:t>
            </a:r>
          </a:p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Possibility of integration with partner BSS</a:t>
            </a:r>
            <a:endParaRPr lang="en-US" sz="1400" dirty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04800" y="4495800"/>
            <a:ext cx="2667000" cy="457200"/>
          </a:xfrm>
          <a:prstGeom prst="rect">
            <a:avLst/>
          </a:prstGeom>
          <a:noFill/>
          <a:ln w="9525" cap="flat" cmpd="sng" algn="ctr">
            <a:solidFill>
              <a:srgbClr val="9E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304800" y="5029200"/>
            <a:ext cx="2667000" cy="1523999"/>
          </a:xfrm>
          <a:prstGeom prst="rect">
            <a:avLst/>
          </a:prstGeom>
          <a:noFill/>
          <a:ln w="9525" algn="ctr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/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732435" y="4583668"/>
            <a:ext cx="18281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AC0062"/>
                </a:solidFill>
                <a:latin typeface="Calibri" pitchFamily="34" charset="0"/>
              </a:rPr>
              <a:t>Payment &amp;Billing</a:t>
            </a:r>
            <a:endParaRPr lang="en-US" b="1" dirty="0">
              <a:solidFill>
                <a:srgbClr val="AC0062"/>
              </a:solidFill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19800" y="5029200"/>
            <a:ext cx="26670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Traffic </a:t>
            </a: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Reports </a:t>
            </a:r>
            <a:endParaRPr lang="en-US" sz="1400" b="1" dirty="0" smtClean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Ad-delivery </a:t>
            </a: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Reports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Financial </a:t>
            </a: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Reports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" b="1" dirty="0">
              <a:latin typeface="Calibri" pitchFamily="34" charset="0"/>
              <a:ea typeface="+mn-ea"/>
              <a:cs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alibri" pitchFamily="34" charset="0"/>
                <a:ea typeface="+mn-ea"/>
                <a:cs typeface="Calibri" pitchFamily="34" charset="0"/>
              </a:rPr>
              <a:t>Content </a:t>
            </a:r>
            <a:r>
              <a:rPr lang="en-US" sz="1400" b="1" dirty="0" smtClean="0">
                <a:latin typeface="Calibri" pitchFamily="34" charset="0"/>
                <a:ea typeface="+mn-ea"/>
                <a:cs typeface="Calibri" pitchFamily="34" charset="0"/>
              </a:rPr>
              <a:t>Reports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019800" y="4572000"/>
            <a:ext cx="2743200" cy="457200"/>
          </a:xfrm>
          <a:prstGeom prst="rect">
            <a:avLst/>
          </a:prstGeom>
          <a:noFill/>
          <a:ln w="9525" cap="flat" cmpd="sng" algn="ctr">
            <a:solidFill>
              <a:srgbClr val="9E005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019800" y="5029200"/>
            <a:ext cx="2743200" cy="1524000"/>
          </a:xfrm>
          <a:prstGeom prst="rect">
            <a:avLst/>
          </a:prstGeom>
          <a:noFill/>
          <a:ln w="9525" algn="ctr">
            <a:solidFill>
              <a:srgbClr val="CC0099"/>
            </a:solidFill>
            <a:round/>
            <a:headEnd/>
            <a:tailEnd/>
          </a:ln>
        </p:spPr>
        <p:txBody>
          <a:bodyPr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6797158" y="4583668"/>
            <a:ext cx="1051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AC0062"/>
                </a:solidFill>
                <a:latin typeface="Calibri" pitchFamily="34" charset="0"/>
              </a:rPr>
              <a:t>Analytics</a:t>
            </a:r>
            <a:endParaRPr lang="en-US" b="1" dirty="0">
              <a:solidFill>
                <a:srgbClr val="AC006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787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kern="1200" dirty="0" smtClean="0">
                <a:solidFill>
                  <a:srgbClr val="000000"/>
                </a:solidFill>
                <a:latin typeface="Euphemia UCAS"/>
                <a:ea typeface="ヒラギノ角ゴ ProN W3"/>
                <a:cs typeface="Euphemia UCAS"/>
              </a:rPr>
              <a:t>DIRECT ONE – THE OTT PLATFORM</a:t>
            </a:r>
            <a:endParaRPr lang="ro-RO" sz="3200" b="1" kern="1200" dirty="0">
              <a:solidFill>
                <a:srgbClr val="000000"/>
              </a:solidFill>
              <a:latin typeface="Euphemia UCAS"/>
              <a:ea typeface="ヒラギノ角ゴ ProN W3"/>
              <a:cs typeface="Euphemia UCAS"/>
            </a:endParaRPr>
          </a:p>
        </p:txBody>
      </p:sp>
      <p:pic>
        <p:nvPicPr>
          <p:cNvPr id="29" name="Picture 6" descr="C:\Users\Vali\Desktop\RTLC\publishers\film adevarul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79328" y="5441573"/>
            <a:ext cx="1760329" cy="13941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" name="Picture 2" descr="C:\Users\Vali\Desktop\RTLC\publishers\realitatea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164288" y="4725147"/>
            <a:ext cx="1730946" cy="1389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1" name="Picture 5" descr="C:\Users\Vali\Desktop\RTLC\publishers\antena3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34510" y="5409327"/>
            <a:ext cx="1760258" cy="1398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701287"/>
              </p:ext>
            </p:extLst>
          </p:nvPr>
        </p:nvGraphicFramePr>
        <p:xfrm>
          <a:off x="183888" y="1397005"/>
          <a:ext cx="8792031" cy="38262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930677"/>
                <a:gridCol w="2930677"/>
                <a:gridCol w="2930677"/>
              </a:tblGrid>
              <a:tr h="118158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Romtelecom’s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and </a:t>
                      </a:r>
                      <a:r>
                        <a:rPr lang="en-US" dirty="0" err="1" smtClean="0">
                          <a:solidFill>
                            <a:srgbClr val="000000"/>
                          </a:solidFill>
                        </a:rPr>
                        <a:t>Cosmote’s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 Video Entertainment Portal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Romanian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National Television’s (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TVR) Video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Portal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Live TV streaming for Romanian Publishers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18158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19917"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Turn key Video web Portal and mobile Apps for Android and </a:t>
                      </a:r>
                      <a:r>
                        <a:rPr lang="en-US" sz="1400" dirty="0" err="1" smtClean="0">
                          <a:solidFill>
                            <a:srgbClr val="000000"/>
                          </a:solidFill>
                        </a:rPr>
                        <a:t>iOS</a:t>
                      </a:r>
                      <a:endParaRPr lang="en-US" sz="1400" baseline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Video web portal launched in June 2012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Audience record of 32k simultaneous visitors during France-England football match (Euro 2012)</a:t>
                      </a: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Video Content Management for Live and On Demand (Catch-up TV)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en-US" sz="12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</a:rPr>
                        <a:t>More than 40Gbps bandwidth during important live events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endParaRPr kumimoji="0" lang="en-US" sz="120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3" name="Picture 32" descr="https://lh5.ggpht.com/GooxV44U3-FjzVs7MJb-r0YNaSqfCYDgdUrDvN2_MBRJe1lM-Y16FcdfTbXg3eHmEm9j=w12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52122" y="2714793"/>
            <a:ext cx="1024011" cy="97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78612" y="2739455"/>
            <a:ext cx="1957443" cy="7109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5446" y="3087299"/>
            <a:ext cx="635369" cy="72613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5973" y="2990791"/>
            <a:ext cx="954004" cy="536029"/>
          </a:xfrm>
          <a:prstGeom prst="rect">
            <a:avLst/>
          </a:prstGeom>
        </p:spPr>
      </p:pic>
      <p:pic>
        <p:nvPicPr>
          <p:cNvPr id="37" name="Picture 36" descr="tvr plus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5072015"/>
            <a:ext cx="2459469" cy="178598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324600" y="2667000"/>
            <a:ext cx="666487" cy="4887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707" y="3334650"/>
            <a:ext cx="766266" cy="38313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5523" y="2436836"/>
            <a:ext cx="685309" cy="534541"/>
          </a:xfrm>
          <a:prstGeom prst="rect">
            <a:avLst/>
          </a:prstGeom>
        </p:spPr>
      </p:pic>
      <p:pic>
        <p:nvPicPr>
          <p:cNvPr id="41" name="Picture 3" descr="C:\Users\Vali\Desktop\RTLC\publishers\tmc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7458747" y="5434226"/>
            <a:ext cx="1645340" cy="13864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42" name="Picture 41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92" y="4653136"/>
            <a:ext cx="234760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6594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836712"/>
            <a:ext cx="9793088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smtClean="0">
                <a:latin typeface="Euphemia UCAS"/>
                <a:ea typeface="Cambria Math" pitchFamily="18" charset="0"/>
                <a:cs typeface="Euphemia UCAS"/>
              </a:rPr>
              <a:t>SEENOW: MULTI-SCREEN TV &amp; VOD</a:t>
            </a:r>
            <a:endParaRPr kumimoji="0" lang="ro-RO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 UCAS"/>
              <a:ea typeface="Cambria Math" pitchFamily="18" charset="0"/>
              <a:cs typeface="Euphemia UC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0948" y="1484784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First Live TV &amp; VOD service in Romania (launched in December 2009)</a:t>
            </a:r>
          </a:p>
          <a:p>
            <a:pPr algn="just"/>
            <a:endParaRPr lang="en-US" sz="20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Rebranded as </a:t>
            </a:r>
            <a:r>
              <a:rPr lang="en-US" sz="20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Seenow</a:t>
            </a:r>
            <a:r>
              <a:rPr lang="en-US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first mobile service since December 2011</a:t>
            </a:r>
          </a:p>
        </p:txBody>
      </p:sp>
      <p:sp>
        <p:nvSpPr>
          <p:cNvPr id="6" name="TextBox 10"/>
          <p:cNvSpPr txBox="1">
            <a:spLocks noChangeArrowheads="1"/>
          </p:cNvSpPr>
          <p:nvPr/>
        </p:nvSpPr>
        <p:spPr bwMode="auto">
          <a:xfrm>
            <a:off x="323528" y="2708920"/>
            <a:ext cx="4824536" cy="363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Euphemia UCAS"/>
                <a:ea typeface="Arial Unicode MS" pitchFamily="34" charset="-128"/>
                <a:cs typeface="Euphemia UCAS"/>
              </a:rPr>
              <a:t>A</a:t>
            </a:r>
            <a:r>
              <a:rPr lang="en-US" sz="2400" b="1" dirty="0" smtClean="0">
                <a:latin typeface="Euphemia UCAS"/>
                <a:ea typeface="Arial Unicode MS" pitchFamily="34" charset="-128"/>
                <a:cs typeface="Euphemia UCAS"/>
              </a:rPr>
              <a:t>vailable on:</a:t>
            </a:r>
          </a:p>
          <a:p>
            <a:pPr marL="171450" indent="-171450">
              <a:buFont typeface="Arial"/>
              <a:buChar char="•"/>
            </a:pPr>
            <a:endParaRPr lang="en-US" sz="800" b="1" dirty="0" smtClean="0">
              <a:latin typeface="Euphemia UCAS"/>
              <a:ea typeface="Arial Unicode MS" pitchFamily="34" charset="-128"/>
              <a:cs typeface="Euphemia UCAS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Euphemia UCAS"/>
                <a:ea typeface="Arial Unicode MS" pitchFamily="34" charset="-128"/>
                <a:cs typeface="Euphemia UCAS"/>
              </a:rPr>
              <a:t>Smartphones, Android, IOS, Windows 8       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Euphemia UCAS"/>
                <a:ea typeface="Arial Unicode MS" pitchFamily="34" charset="-128"/>
                <a:cs typeface="Euphemia UCAS"/>
              </a:rPr>
              <a:t>PC Tablets: Android, IOS, Windows 8      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Euphemia UCAS"/>
                <a:ea typeface="Arial Unicode MS" pitchFamily="34" charset="-128"/>
                <a:cs typeface="Euphemia UCAS"/>
              </a:rPr>
              <a:t>Web: </a:t>
            </a:r>
            <a:r>
              <a:rPr lang="en-US" dirty="0" err="1" smtClean="0">
                <a:latin typeface="Euphemia UCAS"/>
                <a:ea typeface="Arial Unicode MS" pitchFamily="34" charset="-128"/>
                <a:cs typeface="Euphemia UCAS"/>
              </a:rPr>
              <a:t>www.seenow.ro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Euphemia UCAS"/>
              <a:ea typeface="Arial Unicode MS" pitchFamily="34" charset="-128"/>
              <a:cs typeface="Euphemia UCAS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Euphemia UCAS"/>
                <a:ea typeface="Arial Unicode MS" pitchFamily="34" charset="-128"/>
                <a:cs typeface="Euphemia UCAS"/>
              </a:rPr>
              <a:t>Connected TVs: Samsung, LG (coming soon)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latin typeface="Euphemia UCAS"/>
                <a:ea typeface="Arial Unicode MS" pitchFamily="34" charset="-128"/>
                <a:cs typeface="Euphemia UCAS"/>
              </a:rPr>
              <a:t>68 Live TV </a:t>
            </a:r>
            <a:r>
              <a:rPr lang="en-US" dirty="0" smtClean="0">
                <a:latin typeface="Euphemia UCAS"/>
                <a:ea typeface="Arial Unicode MS" pitchFamily="34" charset="-128"/>
                <a:cs typeface="Euphemia UCAS"/>
              </a:rPr>
              <a:t>Channels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Euphemia UCAS"/>
                <a:ea typeface="Arial Unicode MS" pitchFamily="34" charset="-128"/>
                <a:cs typeface="Euphemia UCAS"/>
              </a:rPr>
              <a:t>2700+ VOD titles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latin typeface="Euphemia UCAS"/>
                <a:ea typeface="Arial Unicode MS" pitchFamily="34" charset="-128"/>
                <a:cs typeface="Euphemia UCAS"/>
              </a:rPr>
              <a:t>Hundreds of hours on Catch UP</a:t>
            </a:r>
          </a:p>
          <a:p>
            <a:endParaRPr lang="en-US" dirty="0">
              <a:latin typeface="Euphemia UCAS"/>
              <a:ea typeface="Arial Unicode MS" pitchFamily="34" charset="-128"/>
              <a:cs typeface="Euphemia UCAS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latin typeface="Euphemia UCAS"/>
              <a:ea typeface="Arial Unicode MS" pitchFamily="34" charset="-128"/>
              <a:cs typeface="Euphemia UCAS"/>
            </a:endParaRPr>
          </a:p>
        </p:txBody>
      </p:sp>
      <p:pic>
        <p:nvPicPr>
          <p:cNvPr id="7" name="Picture 1" descr="C:\Users\Ligia\Desktop\poza grup seenow.jpg"/>
          <p:cNvPicPr>
            <a:picLocks noChangeAspect="1" noChangeArrowheads="1"/>
          </p:cNvPicPr>
          <p:nvPr/>
        </p:nvPicPr>
        <p:blipFill>
          <a:blip r:embed="rId4" cstate="print"/>
          <a:srcRect l="7728" r="7266"/>
          <a:stretch>
            <a:fillRect/>
          </a:stretch>
        </p:blipFill>
        <p:spPr bwMode="auto">
          <a:xfrm>
            <a:off x="4994488" y="3771450"/>
            <a:ext cx="4138365" cy="3084963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6165304"/>
            <a:ext cx="520022" cy="504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560" y="6165304"/>
            <a:ext cx="461157" cy="5040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5616" y="6165304"/>
            <a:ext cx="705679" cy="5040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b="81169"/>
          <a:stretch/>
        </p:blipFill>
        <p:spPr>
          <a:xfrm>
            <a:off x="1862832" y="6165304"/>
            <a:ext cx="2997200" cy="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04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latin typeface="Euphemia UCAS"/>
                <a:ea typeface="ヒラギノ角ゴ ProN W3"/>
                <a:cs typeface="Euphemia UCAS"/>
              </a:rPr>
              <a:t>SEENOW ECOSYSTEM</a:t>
            </a:r>
            <a:endParaRPr lang="ro-RO" sz="3200" dirty="0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o-RO" sz="2800" dirty="0" smtClean="0"/>
          </a:p>
          <a:p>
            <a:pPr>
              <a:buNone/>
            </a:pPr>
            <a:endParaRPr lang="ro-RO" sz="28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540468328"/>
              </p:ext>
            </p:extLst>
          </p:nvPr>
        </p:nvGraphicFramePr>
        <p:xfrm>
          <a:off x="228600" y="1397000"/>
          <a:ext cx="8447856" cy="530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2" descr="LOGO seenow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23828" y="2947743"/>
            <a:ext cx="3492388" cy="192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441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557808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latin typeface="Euphemia UCAS"/>
                <a:ea typeface="ヒラギノ角ゴ ProN W3"/>
                <a:cs typeface="Euphemia UCAS"/>
              </a:rPr>
              <a:t>SAMSUNG -THE DEVICE MANUFACTURER</a:t>
            </a:r>
            <a:endParaRPr lang="ro-RO" sz="3200" b="1" dirty="0">
              <a:solidFill>
                <a:srgbClr val="000000"/>
              </a:solidFill>
              <a:latin typeface="Euphemia UCAS"/>
              <a:ea typeface="ヒラギノ角ゴ ProN W3"/>
              <a:cs typeface="Euphemia UCA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o-RO" sz="2800" dirty="0" smtClean="0"/>
          </a:p>
          <a:p>
            <a:pPr>
              <a:buNone/>
            </a:pPr>
            <a:endParaRPr lang="ro-RO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1988840"/>
            <a:ext cx="5472608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Samsung offers..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Free content package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Communication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Pre-installation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1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Samsung gets..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 market differentiator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Promotion of new device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capacities and functions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 richer user experience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 descr="http://www.pcforum.ro/wp-content/uploads/2012/03/flyer-A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19200"/>
            <a:ext cx="3962400" cy="5522507"/>
          </a:xfrm>
          <a:prstGeom prst="rect">
            <a:avLst/>
          </a:prstGeom>
          <a:noFill/>
        </p:spPr>
      </p:pic>
      <p:pic>
        <p:nvPicPr>
          <p:cNvPr id="7" name="Picture 4" descr="http://playtech.ro/wp-content/uploads/2011/12/canale-t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572000"/>
            <a:ext cx="2956892" cy="2126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85557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0040" y="990600"/>
            <a:ext cx="8783960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Euphemia UCAS"/>
                <a:ea typeface="Cambria Math" pitchFamily="18" charset="0"/>
                <a:cs typeface="Euphemia UCAS"/>
              </a:rPr>
              <a:t>SEENOW AND VODAFONE</a:t>
            </a:r>
            <a:endParaRPr kumimoji="0" lang="ro-RO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 UCAS"/>
              <a:ea typeface="Cambria Math" pitchFamily="18" charset="0"/>
              <a:cs typeface="Euphemia UCA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5640" t="4470" r="16936"/>
          <a:stretch>
            <a:fillRect/>
          </a:stretch>
        </p:blipFill>
        <p:spPr bwMode="auto">
          <a:xfrm>
            <a:off x="6497983" y="1849867"/>
            <a:ext cx="2535277" cy="176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80486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o-RO" sz="2800" dirty="0" smtClean="0"/>
          </a:p>
          <a:p>
            <a:pPr>
              <a:buNone/>
            </a:pPr>
            <a:endParaRPr lang="ro-RO" sz="2800" dirty="0"/>
          </a:p>
        </p:txBody>
      </p:sp>
      <p:pic>
        <p:nvPicPr>
          <p:cNvPr id="7" name="Picture 6" descr="homepage---portra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05695" y="1853950"/>
            <a:ext cx="3096344" cy="4644515"/>
          </a:xfrm>
          <a:prstGeom prst="rect">
            <a:avLst/>
          </a:prstGeom>
        </p:spPr>
      </p:pic>
      <p:pic>
        <p:nvPicPr>
          <p:cNvPr id="8" name="Picture 2" descr="C:\Users\Ligia\AppData\Local\Microsoft\Windows\Temporary Internet Files\Content.Outlook\IFVX77GM\Master VDF Easter Camera 297x210-01.jpg"/>
          <p:cNvPicPr>
            <a:picLocks noChangeAspect="1" noChangeArrowheads="1"/>
          </p:cNvPicPr>
          <p:nvPr/>
        </p:nvPicPr>
        <p:blipFill>
          <a:blip r:embed="rId6" cstate="print"/>
          <a:srcRect b="8108"/>
          <a:stretch>
            <a:fillRect/>
          </a:stretch>
        </p:blipFill>
        <p:spPr bwMode="auto">
          <a:xfrm>
            <a:off x="5921920" y="3618145"/>
            <a:ext cx="3114577" cy="20233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9" y="2458445"/>
            <a:ext cx="374441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Euphemia UCAS"/>
                <a:ea typeface="Arial Unicode MS" pitchFamily="34" charset="-128"/>
                <a:cs typeface="Euphemia UCAS"/>
              </a:rPr>
              <a:t>Vodafone gets..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uphemia UCAS"/>
                <a:ea typeface="Arial Unicode MS" pitchFamily="34" charset="-128"/>
                <a:cs typeface="Euphemia UCAS"/>
              </a:rPr>
              <a:t>A market differentiator 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uphemia UCAS"/>
                <a:ea typeface="Arial Unicode MS" pitchFamily="34" charset="-128"/>
                <a:cs typeface="Euphemia UCAS"/>
              </a:rPr>
              <a:t>An OTT content offer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Euphemia UCAS"/>
                <a:ea typeface="Arial Unicode MS" pitchFamily="34" charset="-128"/>
                <a:cs typeface="Euphemia UCAS"/>
              </a:rPr>
              <a:t>A richer mobile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phemia UCAS"/>
                <a:ea typeface="Arial Unicode MS" pitchFamily="34" charset="-128"/>
                <a:cs typeface="Euphemia UCAS"/>
              </a:rPr>
              <a:t>user experience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Euphemia UCAS"/>
              <a:ea typeface="Arial Unicode MS" pitchFamily="34" charset="-128"/>
              <a:cs typeface="Euphemia UCAS"/>
            </a:endParaRPr>
          </a:p>
          <a:p>
            <a:endParaRPr lang="en-US" sz="2400" b="1" dirty="0" smtClean="0">
              <a:latin typeface="Euphemia UCAS"/>
              <a:ea typeface="Arial Unicode MS" pitchFamily="34" charset="-128"/>
              <a:cs typeface="Euphemia UCAS"/>
            </a:endParaRPr>
          </a:p>
          <a:p>
            <a:r>
              <a:rPr lang="en-US" sz="2400" b="1" dirty="0" smtClean="0">
                <a:latin typeface="Euphemia UCAS"/>
                <a:ea typeface="Arial Unicode MS" pitchFamily="34" charset="-128"/>
                <a:cs typeface="Euphemia UCAS"/>
              </a:rPr>
              <a:t>Vodafone offers..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phemia UCAS"/>
                <a:ea typeface="Arial Unicode MS" pitchFamily="34" charset="-128"/>
                <a:cs typeface="Euphemia UCAS"/>
              </a:rPr>
              <a:t>Free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Euphemia UCAS"/>
                <a:ea typeface="Arial Unicode MS" pitchFamily="34" charset="-128"/>
                <a:cs typeface="Euphemia UCAS"/>
              </a:rPr>
              <a:t>3G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phemia UCAS"/>
                <a:ea typeface="Arial Unicode MS" pitchFamily="34" charset="-128"/>
                <a:cs typeface="Euphemia UCAS"/>
              </a:rPr>
              <a:t> data traffic 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phemia UCAS"/>
                <a:ea typeface="Arial Unicode MS" pitchFamily="34" charset="-128"/>
                <a:cs typeface="Euphemia UCAS"/>
              </a:rPr>
              <a:t>Communication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uphemia UCAS"/>
                <a:ea typeface="Arial Unicode MS" pitchFamily="34" charset="-128"/>
                <a:cs typeface="Euphemia UCAS"/>
              </a:rPr>
              <a:t>Pre-installation</a:t>
            </a:r>
          </a:p>
          <a:p>
            <a:endParaRPr lang="en-US" sz="11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0" name="Picture 9" descr="ICON-SEE-NO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24" y="5058305"/>
            <a:ext cx="1368152" cy="15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614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94468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o-RO" sz="2800" dirty="0" smtClean="0"/>
          </a:p>
          <a:p>
            <a:pPr>
              <a:buNone/>
            </a:pPr>
            <a:endParaRPr lang="ro-RO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160710"/>
            <a:ext cx="9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489" y="3399457"/>
            <a:ext cx="8291983" cy="315374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32048" y="1066800"/>
            <a:ext cx="8532440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Euphemia UCAS"/>
                <a:ea typeface="Cambria Math" pitchFamily="18" charset="0"/>
                <a:cs typeface="Euphemia UCAS"/>
              </a:rPr>
              <a:t>SEENOW, VODAFONE AND SAMSUNG</a:t>
            </a:r>
            <a:endParaRPr kumimoji="0" lang="ro-RO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 UCAS"/>
              <a:ea typeface="Cambria Math" pitchFamily="18" charset="0"/>
              <a:cs typeface="Euphemia UCA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2421447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Euphemia UCAS"/>
                <a:ea typeface="Arial Unicode MS" pitchFamily="34" charset="-128"/>
                <a:cs typeface="Euphemia UCAS"/>
              </a:rPr>
              <a:t>In </a:t>
            </a:r>
            <a:r>
              <a:rPr lang="en-US" sz="2400" dirty="0" err="1" smtClean="0">
                <a:latin typeface="Euphemia UCAS"/>
                <a:ea typeface="Arial Unicode MS" pitchFamily="34" charset="-128"/>
                <a:cs typeface="Euphemia UCAS"/>
              </a:rPr>
              <a:t>Seenow</a:t>
            </a:r>
            <a:r>
              <a:rPr lang="en-US" sz="2400" dirty="0" smtClean="0">
                <a:latin typeface="Euphemia UCAS"/>
                <a:ea typeface="Arial Unicode MS" pitchFamily="34" charset="-128"/>
                <a:cs typeface="Euphemia UCAS"/>
              </a:rPr>
              <a:t>, users get free TV content from Samsung and free data traffic from Vodafone!</a:t>
            </a:r>
          </a:p>
          <a:p>
            <a:endParaRPr lang="en-US" sz="32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148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42030" y="2276873"/>
            <a:ext cx="48831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defTabSz="914400" eaLnBrk="1" fontAlgn="base" hangingPunct="1">
              <a:spcBef>
                <a:spcPts val="600"/>
              </a:spcBef>
              <a:spcAft>
                <a:spcPct val="0"/>
              </a:spcAft>
              <a:buFont typeface="Times New Roman" charset="0"/>
              <a:buNone/>
            </a:pPr>
            <a:endParaRPr lang="en-US" sz="1400" dirty="0" smtClean="0">
              <a:solidFill>
                <a:srgbClr val="000000"/>
              </a:solidFill>
              <a:latin typeface="Gill Sans MT"/>
              <a:ea typeface="ヒラギノ角ゴ ProN W3" charset="0"/>
              <a:cs typeface="Gill Sans MT"/>
            </a:endParaRPr>
          </a:p>
          <a:p>
            <a:pPr algn="just" defTabSz="914400" eaLnBrk="1" fontAlgn="base" hangingPunct="1">
              <a:spcBef>
                <a:spcPts val="60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Gill Sans MT"/>
              <a:ea typeface="ヒラギノ角ゴ ProN W3" charset="0"/>
              <a:cs typeface="Gill Sans MT"/>
            </a:endParaRPr>
          </a:p>
          <a:p>
            <a:pPr algn="just" defTabSz="914400" eaLnBrk="1" fontAlgn="base" hangingPunct="1">
              <a:spcBef>
                <a:spcPts val="60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latin typeface="Gill Sans MT"/>
              <a:ea typeface="ヒラギノ角ゴ ProN W3" charset="0"/>
              <a:cs typeface="Gill Sans MT"/>
            </a:endParaRPr>
          </a:p>
          <a:p>
            <a:pPr algn="just" defTabSz="914400" eaLnBrk="1" fontAlgn="base" hangingPunct="1">
              <a:spcBef>
                <a:spcPts val="60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  <a:latin typeface="Gill Sans MT"/>
              <a:ea typeface="ヒラギノ角ゴ ProN W3" charset="0"/>
              <a:cs typeface="Gill Sans MT"/>
            </a:endParaRPr>
          </a:p>
          <a:p>
            <a:pPr algn="just" defTabSz="914400" eaLnBrk="1" fontAlgn="base" hangingPunct="1">
              <a:spcBef>
                <a:spcPts val="600"/>
              </a:spcBef>
              <a:spcAft>
                <a:spcPct val="0"/>
              </a:spcAft>
            </a:pPr>
            <a:endParaRPr lang="en-US" sz="1400" dirty="0">
              <a:solidFill>
                <a:srgbClr val="595959"/>
              </a:solidFill>
              <a:latin typeface="Gill Sans MT"/>
              <a:ea typeface="ヒラギノ角ゴ ProN W3" charset="0"/>
              <a:cs typeface="Gill Sans M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15064" cy="1143000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b="1" cap="all" dirty="0" smtClean="0">
                <a:solidFill>
                  <a:schemeClr val="tx1"/>
                </a:solidFill>
                <a:latin typeface="Euphemia UCAS"/>
                <a:ea typeface="ＭＳ Ｐゴシック" charset="0"/>
                <a:cs typeface="Euphemia UCAS"/>
              </a:rPr>
              <a:t>OUR COMPANIES – Company PROFILE </a:t>
            </a:r>
            <a:endParaRPr lang="en-US" sz="3200" b="1" dirty="0">
              <a:solidFill>
                <a:schemeClr val="tx1"/>
              </a:solidFill>
              <a:latin typeface="Euphemia UCAS"/>
              <a:cs typeface="Euphemia UCA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5536" y="1340768"/>
            <a:ext cx="78878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  <a:latin typeface="Euphemia UCAS"/>
                <a:cs typeface="Euphemia UCAS"/>
              </a:rPr>
              <a:t>Our companies are part of a Group with activities ranging from building infrastructure for telecom and </a:t>
            </a:r>
            <a:r>
              <a:rPr lang="en-US" sz="1600" dirty="0">
                <a:solidFill>
                  <a:srgbClr val="000000"/>
                </a:solidFill>
                <a:latin typeface="Euphemia UCAS"/>
                <a:cs typeface="Euphemia UCAS"/>
              </a:rPr>
              <a:t>e</a:t>
            </a:r>
            <a:r>
              <a:rPr lang="en-US" sz="1600" dirty="0" smtClean="0">
                <a:solidFill>
                  <a:srgbClr val="000000"/>
                </a:solidFill>
                <a:latin typeface="Euphemia UCAS"/>
                <a:cs typeface="Euphemia UCAS"/>
              </a:rPr>
              <a:t>nergy sectors, </a:t>
            </a:r>
            <a:r>
              <a:rPr lang="en-US" sz="1600" dirty="0" smtClean="0">
                <a:solidFill>
                  <a:srgbClr val="000000"/>
                </a:solidFill>
                <a:latin typeface="Euphemia UCAS"/>
                <a:ea typeface="ヒラギノ角ゴ ProN W3" charset="0"/>
                <a:cs typeface="Euphemia UCAS"/>
              </a:rPr>
              <a:t>electrical power production, natural gas and power distribution to telecommunications and new media integration</a:t>
            </a:r>
          </a:p>
          <a:p>
            <a:endParaRPr lang="en-US" sz="1600" dirty="0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525897"/>
              </p:ext>
            </p:extLst>
          </p:nvPr>
        </p:nvGraphicFramePr>
        <p:xfrm>
          <a:off x="539552" y="2474799"/>
          <a:ext cx="8175676" cy="423080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43919"/>
                <a:gridCol w="2043919"/>
                <a:gridCol w="2043919"/>
                <a:gridCol w="2043919"/>
              </a:tblGrid>
              <a:tr h="1042727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1981609">
                <a:tc>
                  <a:txBody>
                    <a:bodyPr/>
                    <a:lstStyle/>
                    <a:p>
                      <a:pPr algn="l" defTabSz="914400" eaLnBrk="1" fontAlgn="base" hangingPunct="1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Times New Roman" charset="0"/>
                        <a:buNone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Euphemia UCAS"/>
                          <a:ea typeface="ヒラギノ角ゴ ProN W3" charset="0"/>
                          <a:cs typeface="Euphemia UCAS"/>
                        </a:rPr>
                        <a:t>Energy, Telecom and Civil infrastructure construction, operations and maintenance</a:t>
                      </a:r>
                    </a:p>
                    <a:p>
                      <a:pPr algn="l" defTabSz="914400" eaLnBrk="1" fontAlgn="base" hangingPunct="1">
                        <a:spcBef>
                          <a:spcPts val="600"/>
                        </a:spcBef>
                        <a:spcAft>
                          <a:spcPct val="0"/>
                        </a:spcAft>
                        <a:buFont typeface="Times New Roman" charset="0"/>
                        <a:buNone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Euphemia UCAS"/>
                          <a:ea typeface="ヒラギノ角ゴ ProN W3" charset="0"/>
                          <a:cs typeface="Euphemia UCAS"/>
                        </a:rPr>
                        <a:t>Turn-key Contractor in Renewable Energy Project</a:t>
                      </a:r>
                    </a:p>
                    <a:p>
                      <a:pPr algn="l"/>
                      <a:endParaRPr lang="en-US" sz="1000" b="0" dirty="0">
                        <a:latin typeface="Euphemia UCAS"/>
                        <a:cs typeface="Euphemia UC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base" hangingPunct="1">
                        <a:spcBef>
                          <a:spcPts val="600"/>
                        </a:spcBef>
                        <a:spcAft>
                          <a:spcPct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Euphemia UCAS"/>
                          <a:ea typeface="ヒラギノ角ゴ ProN W3" charset="0"/>
                          <a:cs typeface="Euphemia UCAS"/>
                        </a:rPr>
                        <a:t>Fiber Optic infrastructure engineering and operations</a:t>
                      </a:r>
                    </a:p>
                    <a:p>
                      <a:pPr algn="l" defTabSz="914400" eaLnBrk="1" fontAlgn="base" hangingPunct="1">
                        <a:spcBef>
                          <a:spcPts val="600"/>
                        </a:spcBef>
                        <a:spcAft>
                          <a:spcPct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Euphemia UCAS"/>
                          <a:ea typeface="ヒラギノ角ゴ ProN W3" charset="0"/>
                          <a:cs typeface="Euphemia UCAS"/>
                        </a:rPr>
                        <a:t>Data carrier services provider,  </a:t>
                      </a:r>
                    </a:p>
                    <a:p>
                      <a:pPr algn="l" defTabSz="914400" eaLnBrk="1" fontAlgn="base" hangingPunct="1">
                        <a:spcBef>
                          <a:spcPts val="600"/>
                        </a:spcBef>
                        <a:spcAft>
                          <a:spcPct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Euphemia UCAS"/>
                          <a:ea typeface="ヒラギノ角ゴ ProN W3" charset="0"/>
                          <a:cs typeface="Euphemia UCAS"/>
                        </a:rPr>
                        <a:t>Content Delivery Network (CDN)</a:t>
                      </a:r>
                    </a:p>
                    <a:p>
                      <a:pPr algn="l" defTabSz="914400" eaLnBrk="1" fontAlgn="base" hangingPunct="1">
                        <a:spcBef>
                          <a:spcPts val="600"/>
                        </a:spcBef>
                        <a:spcAft>
                          <a:spcPct val="0"/>
                        </a:spcAft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Euphemia UCAS"/>
                          <a:ea typeface="ヒラギノ角ゴ ProN W3" charset="0"/>
                          <a:cs typeface="Euphemia UCAS"/>
                        </a:rPr>
                        <a:t>Video Over-The-Top (OTT) Service provider</a:t>
                      </a:r>
                      <a:endParaRPr lang="en-US" sz="1200" b="0" dirty="0">
                        <a:latin typeface="Euphemia UCAS"/>
                        <a:cs typeface="Euphemia UC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Euphemia UCAS"/>
                          <a:ea typeface="ヒラギノ角ゴ ProN W3" charset="0"/>
                          <a:cs typeface="Euphemia UCAS"/>
                        </a:rPr>
                        <a:t>Supply and distribution of gas and electricity</a:t>
                      </a:r>
                    </a:p>
                    <a:p>
                      <a:pPr algn="l"/>
                      <a:endParaRPr lang="en-US" sz="1000" b="0" dirty="0">
                        <a:latin typeface="Euphemia UCAS"/>
                        <a:cs typeface="Euphemia UCA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defTabSz="914400" eaLnBrk="1" fontAlgn="base" hangingPunct="1">
                        <a:spcBef>
                          <a:spcPts val="600"/>
                        </a:spcBef>
                        <a:spcAft>
                          <a:spcPct val="0"/>
                        </a:spcAft>
                      </a:pPr>
                      <a:r>
                        <a:rPr lang="en-US" sz="1000" b="0" dirty="0" smtClean="0">
                          <a:solidFill>
                            <a:srgbClr val="000000"/>
                          </a:solidFill>
                          <a:latin typeface="Euphemia UCAS"/>
                          <a:ea typeface="ヒラギノ角ゴ ProN W3" charset="0"/>
                          <a:cs typeface="Euphemia UCAS"/>
                        </a:rPr>
                        <a:t>Implementation and maintenance for wind-parks</a:t>
                      </a:r>
                    </a:p>
                    <a:p>
                      <a:pPr algn="l" defTabSz="914400" eaLnBrk="1" fontAlgn="base" hangingPunct="1">
                        <a:spcBef>
                          <a:spcPts val="6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solidFill>
                          <a:srgbClr val="000000"/>
                        </a:solidFill>
                        <a:latin typeface="Euphemia UCAS"/>
                        <a:ea typeface="ヒラギノ角ゴ ProN W3" charset="0"/>
                        <a:cs typeface="Euphemia UCAS"/>
                      </a:endParaRPr>
                    </a:p>
                    <a:p>
                      <a:pPr algn="l" defTabSz="914400" eaLnBrk="1" fontAlgn="base" hangingPunct="1">
                        <a:spcBef>
                          <a:spcPts val="600"/>
                        </a:spcBef>
                        <a:spcAft>
                          <a:spcPct val="0"/>
                        </a:spcAft>
                      </a:pPr>
                      <a:endParaRPr lang="en-US" sz="1000" b="0" dirty="0" smtClean="0">
                        <a:solidFill>
                          <a:srgbClr val="000000"/>
                        </a:solidFill>
                        <a:latin typeface="Euphemia UCAS"/>
                        <a:ea typeface="ヒラギノ角ゴ ProN W3" charset="0"/>
                        <a:cs typeface="Euphemia UCAS"/>
                      </a:endParaRPr>
                    </a:p>
                    <a:p>
                      <a:pPr algn="l"/>
                      <a:endParaRPr lang="en-US" sz="1000" b="0" dirty="0">
                        <a:latin typeface="Euphemia UCAS"/>
                        <a:cs typeface="Euphemia UCAS"/>
                      </a:endParaRPr>
                    </a:p>
                  </a:txBody>
                  <a:tcPr/>
                </a:tc>
              </a:tr>
              <a:tr h="1206465">
                <a:tc gridSpan="4">
                  <a:txBody>
                    <a:bodyPr/>
                    <a:lstStyle/>
                    <a:p>
                      <a:r>
                        <a:rPr lang="en-US" sz="1400" dirty="0" smtClean="0">
                          <a:latin typeface="Gill Sans MT"/>
                          <a:cs typeface="Gill Sans MT"/>
                        </a:rPr>
                        <a:t>   </a:t>
                      </a:r>
                      <a:r>
                        <a:rPr lang="en-US" sz="1400" b="1" dirty="0" smtClean="0">
                          <a:latin typeface="Euphemia UCAS"/>
                          <a:cs typeface="Euphemia UCAS"/>
                        </a:rPr>
                        <a:t>Direct One </a:t>
                      </a:r>
                      <a:r>
                        <a:rPr lang="en-US" sz="1600" b="1" dirty="0" smtClean="0">
                          <a:latin typeface="Euphemia UCAS"/>
                          <a:cs typeface="Euphemia UCAS"/>
                        </a:rPr>
                        <a:t>figures for 2012:          </a:t>
                      </a:r>
                    </a:p>
                    <a:p>
                      <a:pPr marL="465138" lvl="5" indent="0">
                        <a:buFont typeface="Arial"/>
                        <a:buChar char="•"/>
                      </a:pPr>
                      <a:r>
                        <a:rPr lang="en-US" sz="1400" dirty="0" smtClean="0">
                          <a:latin typeface="Euphemia UCAS"/>
                          <a:cs typeface="Euphemia UCAS"/>
                        </a:rPr>
                        <a:t> Revenues:</a:t>
                      </a:r>
                      <a:r>
                        <a:rPr lang="en-US" sz="1400" baseline="0" dirty="0" smtClean="0">
                          <a:latin typeface="Euphemia UCAS"/>
                          <a:cs typeface="Euphemia UCAS"/>
                        </a:rPr>
                        <a:t> 10.06</a:t>
                      </a:r>
                      <a:r>
                        <a:rPr lang="en-US" sz="1400" dirty="0" smtClean="0">
                          <a:latin typeface="Euphemia UCAS"/>
                          <a:cs typeface="Euphemia UCAS"/>
                        </a:rPr>
                        <a:t> M Euro</a:t>
                      </a:r>
                    </a:p>
                    <a:p>
                      <a:pPr marL="566738" lvl="5" indent="-101600">
                        <a:buFont typeface="Arial"/>
                        <a:buChar char="•"/>
                      </a:pPr>
                      <a:r>
                        <a:rPr lang="en-US" sz="1400" dirty="0" smtClean="0">
                          <a:latin typeface="Euphemia UCAS"/>
                          <a:cs typeface="Euphemia UCAS"/>
                        </a:rPr>
                        <a:t>EBITDA:</a:t>
                      </a:r>
                      <a:r>
                        <a:rPr lang="en-US" sz="1400" baseline="0" dirty="0" smtClean="0">
                          <a:latin typeface="Euphemia UCAS"/>
                          <a:cs typeface="Euphemia UCAS"/>
                        </a:rPr>
                        <a:t> 4.89</a:t>
                      </a:r>
                      <a:r>
                        <a:rPr lang="en-US" sz="1400" dirty="0" smtClean="0">
                          <a:latin typeface="Euphemia UCAS"/>
                          <a:cs typeface="Euphemia UCAS"/>
                        </a:rPr>
                        <a:t> M Euro</a:t>
                      </a:r>
                    </a:p>
                    <a:p>
                      <a:pPr marL="566738" lvl="5" indent="-101600">
                        <a:buFont typeface="Arial"/>
                        <a:buChar char="•"/>
                      </a:pPr>
                      <a:r>
                        <a:rPr lang="en-US" sz="1400" dirty="0" smtClean="0">
                          <a:latin typeface="Euphemia UCAS"/>
                          <a:cs typeface="Euphemia UCAS"/>
                        </a:rPr>
                        <a:t>No of Employees: 46</a:t>
                      </a:r>
                    </a:p>
                    <a:p>
                      <a:pPr marL="566738" lvl="5" indent="-101600">
                        <a:buFont typeface="Arial"/>
                        <a:buChar char="•"/>
                      </a:pPr>
                      <a:r>
                        <a:rPr lang="en-US" sz="1400" dirty="0" smtClean="0">
                          <a:latin typeface="Euphemia UCAS"/>
                          <a:cs typeface="Euphemia UCAS"/>
                        </a:rPr>
                        <a:t>Audited by PWC</a:t>
                      </a:r>
                      <a:endParaRPr lang="en-US" dirty="0">
                        <a:latin typeface="Euphemia UCAS"/>
                        <a:cs typeface="Euphemia UCA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9060" marR="99060"/>
                </a:tc>
              </a:tr>
            </a:tbl>
          </a:graphicData>
        </a:graphic>
      </p:graphicFrame>
      <p:pic>
        <p:nvPicPr>
          <p:cNvPr id="14" name="Picture 11" descr="electrogrup_ok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292" y="2492896"/>
            <a:ext cx="1661640" cy="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directone-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277" y="2564904"/>
            <a:ext cx="1772004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logo_tens-0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83" y="2558232"/>
            <a:ext cx="158701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760" y="2512194"/>
            <a:ext cx="9525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499992" y="5301208"/>
            <a:ext cx="324036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Euphemia UCAS"/>
                <a:cs typeface="Euphemia UCAS"/>
              </a:rPr>
              <a:t>Group </a:t>
            </a:r>
            <a:r>
              <a:rPr lang="en-US" sz="1600" b="1" dirty="0">
                <a:latin typeface="Euphemia UCAS"/>
                <a:cs typeface="Euphemia UCAS"/>
              </a:rPr>
              <a:t>figures for 2012:</a:t>
            </a:r>
          </a:p>
          <a:p>
            <a:pPr marL="465138" lvl="5" indent="0">
              <a:buFont typeface="Arial"/>
              <a:buChar char="•"/>
            </a:pPr>
            <a:r>
              <a:rPr lang="en-US" sz="1400" dirty="0" smtClean="0">
                <a:latin typeface="Euphemia UCAS"/>
                <a:cs typeface="Euphemia UCAS"/>
              </a:rPr>
              <a:t> Revenues</a:t>
            </a:r>
            <a:r>
              <a:rPr lang="en-US" sz="1400" dirty="0">
                <a:latin typeface="Euphemia UCAS"/>
                <a:cs typeface="Euphemia UCAS"/>
              </a:rPr>
              <a:t>: </a:t>
            </a:r>
            <a:r>
              <a:rPr lang="en-US" sz="1400" dirty="0" smtClean="0">
                <a:latin typeface="Euphemia UCAS"/>
                <a:cs typeface="Euphemia UCAS"/>
              </a:rPr>
              <a:t>74.78 </a:t>
            </a:r>
            <a:r>
              <a:rPr lang="en-US" sz="1400" dirty="0">
                <a:latin typeface="Euphemia UCAS"/>
                <a:cs typeface="Euphemia UCAS"/>
              </a:rPr>
              <a:t>M Euro</a:t>
            </a:r>
          </a:p>
          <a:p>
            <a:pPr marL="566738" lvl="5" indent="-101600">
              <a:buFont typeface="Arial"/>
              <a:buChar char="•"/>
            </a:pPr>
            <a:r>
              <a:rPr lang="en-US" sz="1400" dirty="0">
                <a:latin typeface="Euphemia UCAS"/>
                <a:cs typeface="Euphemia UCAS"/>
              </a:rPr>
              <a:t>EBITDA: </a:t>
            </a:r>
            <a:r>
              <a:rPr lang="en-US" sz="1400" dirty="0" smtClean="0">
                <a:latin typeface="Euphemia UCAS"/>
                <a:cs typeface="Euphemia UCAS"/>
              </a:rPr>
              <a:t>11.57 </a:t>
            </a:r>
            <a:r>
              <a:rPr lang="en-US" sz="1400" dirty="0">
                <a:latin typeface="Euphemia UCAS"/>
                <a:cs typeface="Euphemia UCAS"/>
              </a:rPr>
              <a:t>M Euro</a:t>
            </a:r>
          </a:p>
          <a:p>
            <a:pPr marL="566738" lvl="5" indent="-101600">
              <a:buFont typeface="Arial"/>
              <a:buChar char="•"/>
            </a:pPr>
            <a:r>
              <a:rPr lang="en-US" sz="1400" dirty="0">
                <a:latin typeface="Euphemia UCAS"/>
                <a:cs typeface="Euphemia UCAS"/>
              </a:rPr>
              <a:t>No of Employees: </a:t>
            </a:r>
            <a:r>
              <a:rPr lang="en-US" sz="1400" dirty="0" smtClean="0">
                <a:latin typeface="Euphemia UCAS"/>
                <a:cs typeface="Euphemia UCAS"/>
              </a:rPr>
              <a:t>390</a:t>
            </a:r>
            <a:endParaRPr lang="en-US" sz="1400" dirty="0">
              <a:latin typeface="Euphemia UCAS"/>
              <a:cs typeface="Euphemia UCAS"/>
            </a:endParaRPr>
          </a:p>
          <a:p>
            <a:pPr marL="566738" lvl="5" indent="-101600">
              <a:buFont typeface="Arial"/>
              <a:buChar char="•"/>
            </a:pPr>
            <a:r>
              <a:rPr lang="en-US" sz="1400" dirty="0">
                <a:latin typeface="Euphemia UCAS"/>
                <a:cs typeface="Euphemia UCAS"/>
              </a:rPr>
              <a:t>Audited by PWC</a:t>
            </a:r>
            <a:endParaRPr lang="en-US" dirty="0">
              <a:latin typeface="Euphemia UCAS"/>
              <a:cs typeface="Euphemia UCA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946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t="3294"/>
          <a:stretch>
            <a:fillRect/>
          </a:stretch>
        </p:blipFill>
        <p:spPr bwMode="auto">
          <a:xfrm>
            <a:off x="1043609" y="2583466"/>
            <a:ext cx="6454181" cy="412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73704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o-RO" sz="2800" dirty="0" smtClean="0"/>
          </a:p>
          <a:p>
            <a:pPr>
              <a:buNone/>
            </a:pPr>
            <a:endParaRPr lang="ro-RO" sz="2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0040" y="1161257"/>
            <a:ext cx="8460432" cy="6477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Euphemia UCAS"/>
                <a:ea typeface="Cambria Math" pitchFamily="18" charset="0"/>
                <a:cs typeface="Euphemia UCAS"/>
              </a:rPr>
              <a:t>SEENOW, VODAFONE AND KISS-FM</a:t>
            </a:r>
            <a:endParaRPr kumimoji="0" lang="ro-RO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Euphemia UCAS"/>
              <a:ea typeface="Cambria Math" pitchFamily="18" charset="0"/>
              <a:cs typeface="Euphemia UCA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5536" y="2089537"/>
            <a:ext cx="790928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Euphemia UCAS"/>
                <a:ea typeface="Arial Unicode MS" pitchFamily="34" charset="-128"/>
                <a:cs typeface="Euphemia UCAS"/>
              </a:rPr>
              <a:t>Innovative and successful communication campaigns</a:t>
            </a:r>
          </a:p>
          <a:p>
            <a:endParaRPr lang="en-US" sz="28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0579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685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000000"/>
                </a:solidFill>
                <a:latin typeface="Euphemia UCAS"/>
                <a:ea typeface="ヒラギノ角ゴ ProN W3"/>
                <a:cs typeface="Euphemia UCAS"/>
              </a:rPr>
              <a:t>DIRECT ONE – THE ENABLER</a:t>
            </a:r>
            <a:endParaRPr lang="ro-RO" sz="3200" b="1" dirty="0">
              <a:solidFill>
                <a:srgbClr val="000000"/>
              </a:solidFill>
              <a:latin typeface="Euphemia UCAS"/>
              <a:ea typeface="ヒラギノ角ゴ ProN W3"/>
              <a:cs typeface="Euphemia UCAS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o-RO" sz="2800" dirty="0" smtClean="0"/>
          </a:p>
          <a:p>
            <a:pPr>
              <a:buNone/>
            </a:pPr>
            <a:endParaRPr lang="ro-RO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7031141"/>
            <a:ext cx="1440160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Mobile </a:t>
            </a:r>
            <a:r>
              <a:rPr lang="en-US" dirty="0" err="1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Operatos</a:t>
            </a:r>
            <a:endParaRPr lang="en-US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4006" y="2140496"/>
            <a:ext cx="4864458" cy="410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9552" y="1828800"/>
            <a:ext cx="3384376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Content aggregation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Content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Video 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Business support system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Service and Apps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Analytics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2817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000000"/>
                </a:solidFill>
                <a:latin typeface="Euphemia UCAS"/>
                <a:cs typeface="Euphemia UCAS"/>
              </a:rPr>
              <a:t>But even better than the story..</a:t>
            </a:r>
            <a:endParaRPr lang="ro-RO" sz="3200" dirty="0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6368" y="1597968"/>
            <a:ext cx="388843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https://encrypted-tbn2.google.com/images?q=tbn:ANd9GcQxY8SnRmeRFSCILiN_UF8T4B9ckDV9Owo3VO2pQKYM9vCd5PY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5713799"/>
            <a:ext cx="1368152" cy="458401"/>
          </a:xfrm>
          <a:prstGeom prst="rect">
            <a:avLst/>
          </a:prstGeom>
          <a:noFill/>
        </p:spPr>
      </p:pic>
      <p:pic>
        <p:nvPicPr>
          <p:cNvPr id="7" name="Picture 7" descr="http://www.android.com/images/brand/get_it_on_play_logo_large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5718086"/>
            <a:ext cx="1301790" cy="4541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24" y="5715000"/>
            <a:ext cx="2876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www.seenow.ro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908682"/>
            <a:ext cx="33843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Thank you!</a:t>
            </a:r>
          </a:p>
          <a:p>
            <a:endParaRPr lang="en-US" sz="4000" b="1" dirty="0" smtClean="0"/>
          </a:p>
          <a:p>
            <a:endParaRPr lang="en-US" b="1" dirty="0" smtClean="0"/>
          </a:p>
        </p:txBody>
      </p:sp>
      <p:pic>
        <p:nvPicPr>
          <p:cNvPr id="10" name="Picture 5" descr="http://trndload.com/samsung-smart-tv/samsung_smart_tv-log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5715000"/>
            <a:ext cx="2160240" cy="41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t="17413" b="30028"/>
          <a:stretch/>
        </p:blipFill>
        <p:spPr>
          <a:xfrm>
            <a:off x="7772734" y="5715000"/>
            <a:ext cx="1218866" cy="38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7161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533400" y="838200"/>
            <a:ext cx="306706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noProof="1" smtClean="0">
                <a:solidFill>
                  <a:srgbClr val="000000"/>
                </a:solidFill>
                <a:latin typeface="Euphemia UCAS"/>
                <a:cs typeface="Euphemia UCAS"/>
              </a:rPr>
              <a:t>WHO WE ARE</a:t>
            </a:r>
            <a:endParaRPr lang="en-US" sz="3200" dirty="0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  <p:sp>
        <p:nvSpPr>
          <p:cNvPr id="15" name="Rectangle 1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19400" y="2705100"/>
            <a:ext cx="3457575" cy="2095500"/>
          </a:xfrm>
          <a:prstGeom prst="rect">
            <a:avLst/>
          </a:prstGeom>
          <a:noFill/>
          <a:ln w="9525" algn="ctr">
            <a:solidFill>
              <a:srgbClr val="AC0062"/>
            </a:solidFill>
            <a:round/>
            <a:headEnd/>
            <a:tailEnd/>
          </a:ln>
        </p:spPr>
        <p:txBody>
          <a:bodyPr/>
          <a:lstStyle/>
          <a:p>
            <a:pPr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GB"/>
          </a:p>
        </p:txBody>
      </p:sp>
      <p:pic>
        <p:nvPicPr>
          <p:cNvPr id="16" name="Picture 1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3810000" y="3095625"/>
            <a:ext cx="14573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AutoShape 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828800" y="2295525"/>
            <a:ext cx="1905000" cy="838200"/>
          </a:xfrm>
          <a:prstGeom prst="roundRect">
            <a:avLst>
              <a:gd name="adj" fmla="val 5472"/>
            </a:avLst>
          </a:prstGeom>
          <a:solidFill>
            <a:srgbClr val="AC0062"/>
          </a:solidFill>
          <a:ln w="9525" algn="ctr">
            <a:solidFill>
              <a:srgbClr val="AC0062"/>
            </a:solidFill>
            <a:round/>
            <a:headEnd/>
            <a:tailEnd/>
          </a:ln>
          <a:effectLst/>
        </p:spPr>
        <p:txBody>
          <a:bodyPr tIns="180000" rIns="18000" bIns="180000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Content Delivery Network</a:t>
            </a:r>
            <a:endParaRPr lang="en-GB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8" name="AutoShape 9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5324475" y="4381500"/>
            <a:ext cx="1905000" cy="838200"/>
          </a:xfrm>
          <a:prstGeom prst="roundRect">
            <a:avLst>
              <a:gd name="adj" fmla="val 5472"/>
            </a:avLst>
          </a:prstGeom>
          <a:solidFill>
            <a:srgbClr val="9E005A"/>
          </a:solidFill>
          <a:ln w="9525" algn="ctr">
            <a:solidFill>
              <a:srgbClr val="AC0062"/>
            </a:solidFill>
            <a:round/>
            <a:headEnd/>
            <a:tailEnd/>
          </a:ln>
          <a:effectLst/>
        </p:spPr>
        <p:txBody>
          <a:bodyPr tIns="180000" rIns="18000" bIns="180000" anchor="ctr" anchorCtr="1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53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Sites with installed and connected servers.</a:t>
            </a:r>
            <a:endParaRPr lang="en-GB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334000" y="2286000"/>
            <a:ext cx="1901952" cy="838200"/>
          </a:xfrm>
          <a:prstGeom prst="roundRect">
            <a:avLst>
              <a:gd name="adj" fmla="val 5472"/>
            </a:avLst>
          </a:prstGeom>
          <a:solidFill>
            <a:srgbClr val="AC0062"/>
          </a:solidFill>
          <a:ln w="9525" algn="ctr">
            <a:solidFill>
              <a:srgbClr val="AC0062"/>
            </a:solidFill>
            <a:round/>
            <a:headEnd/>
            <a:tailEnd/>
          </a:ln>
          <a:effectLst/>
        </p:spPr>
        <p:txBody>
          <a:bodyPr tIns="180000" rIns="18000" bIns="180000" anchor="ctr" anchorCtr="1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Connected to all major </a:t>
            </a:r>
            <a:r>
              <a:rPr lang="en-US" sz="1400" b="1" dirty="0" smtClean="0">
                <a:solidFill>
                  <a:schemeClr val="bg1"/>
                </a:solidFill>
                <a:latin typeface="Calibri" pitchFamily="34" charset="0"/>
              </a:rPr>
              <a:t>national and international  networks </a:t>
            </a:r>
            <a:endParaRPr lang="en-GB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828800" y="4400550"/>
            <a:ext cx="1905000" cy="838200"/>
          </a:xfrm>
          <a:prstGeom prst="roundRect">
            <a:avLst>
              <a:gd name="adj" fmla="val 5472"/>
            </a:avLst>
          </a:prstGeom>
          <a:solidFill>
            <a:srgbClr val="9E005A"/>
          </a:solidFill>
          <a:ln w="9525" algn="ctr">
            <a:solidFill>
              <a:srgbClr val="AC0062"/>
            </a:solidFill>
            <a:round/>
            <a:headEnd/>
            <a:tailEnd/>
          </a:ln>
          <a:effectLst/>
        </p:spPr>
        <p:txBody>
          <a:bodyPr tIns="180000" rIns="18000" bIns="180000" anchor="ctr" anchorCtr="1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6000 </a:t>
            </a:r>
            <a:r>
              <a:rPr lang="en-US" sz="1600" b="1" dirty="0">
                <a:solidFill>
                  <a:schemeClr val="bg1"/>
                </a:solidFill>
                <a:latin typeface="Calibri" pitchFamily="34" charset="0"/>
              </a:rPr>
              <a:t>km fiber optic infrastructure based on OPGW tech.</a:t>
            </a:r>
            <a:endParaRPr lang="en-GB" sz="1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9275" y="1600200"/>
            <a:ext cx="7019925" cy="493776"/>
          </a:xfrm>
          <a:prstGeom prst="rect">
            <a:avLst/>
          </a:prstGeom>
          <a:noFill/>
          <a:ln w="9525" algn="ctr">
            <a:solidFill>
              <a:srgbClr val="AC0062"/>
            </a:solidFill>
            <a:round/>
            <a:headEnd/>
            <a:tailEnd/>
          </a:ln>
        </p:spPr>
        <p:txBody>
          <a:bodyPr anchor="ctr" anchorCtr="1"/>
          <a:lstStyle/>
          <a:p>
            <a:pPr defTabSz="457200"/>
            <a:r>
              <a:rPr lang="en-US" sz="1400" b="1" dirty="0">
                <a:latin typeface="Calibri" pitchFamily="34" charset="0"/>
              </a:rPr>
              <a:t>The first Romanian Content Delivery Network that can transport and deliver best quality multimedia content to anybody, anywhere.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22" name="Rectangl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28600" y="1600200"/>
            <a:ext cx="1524000" cy="3933825"/>
          </a:xfrm>
          <a:prstGeom prst="rect">
            <a:avLst/>
          </a:prstGeom>
          <a:noFill/>
          <a:ln w="9525" algn="ctr">
            <a:solidFill>
              <a:srgbClr val="AC0062"/>
            </a:solidFill>
            <a:round/>
            <a:headEnd/>
            <a:tailEnd/>
          </a:ln>
        </p:spPr>
        <p:txBody>
          <a:bodyPr anchor="ctr" anchorCtr="1"/>
          <a:lstStyle/>
          <a:p>
            <a:pPr defTabSz="457200">
              <a:spcAft>
                <a:spcPts val="600"/>
              </a:spcAft>
            </a:pPr>
            <a:r>
              <a:rPr lang="en-US" sz="1400" b="1" dirty="0" smtClean="0">
                <a:latin typeface="Calibri" pitchFamily="34" charset="0"/>
              </a:rPr>
              <a:t>Our edge servers are installed and connected in all major end-user networks, both national and international.</a:t>
            </a:r>
            <a:endParaRPr lang="en-GB" sz="1400" dirty="0">
              <a:latin typeface="Calibri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8600" y="5600700"/>
            <a:ext cx="7010400" cy="495300"/>
          </a:xfrm>
          <a:prstGeom prst="rect">
            <a:avLst/>
          </a:prstGeom>
          <a:noFill/>
          <a:ln w="9525" algn="ctr">
            <a:solidFill>
              <a:srgbClr val="AC0062"/>
            </a:solidFill>
            <a:round/>
            <a:headEnd/>
            <a:tailEnd/>
          </a:ln>
        </p:spPr>
        <p:txBody>
          <a:bodyPr anchor="ctr" anchorCtr="1"/>
          <a:lstStyle/>
          <a:p>
            <a:pPr algn="just" defTabSz="457200">
              <a:spcAft>
                <a:spcPts val="600"/>
              </a:spcAft>
            </a:pPr>
            <a:r>
              <a:rPr lang="en-US" sz="1400" b="1" dirty="0" smtClean="0">
                <a:latin typeface="Calibri" pitchFamily="34" charset="0"/>
              </a:rPr>
              <a:t>We own and operate a 6000 km fiber optic infrastructure based on OPGW technology, the best technology in order to deliver the highest SLA.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315200" y="2164080"/>
            <a:ext cx="1527048" cy="3931920"/>
          </a:xfrm>
          <a:prstGeom prst="rect">
            <a:avLst/>
          </a:prstGeom>
          <a:noFill/>
          <a:ln w="9525" algn="ctr">
            <a:solidFill>
              <a:srgbClr val="AC0062"/>
            </a:solidFill>
            <a:round/>
            <a:headEnd/>
            <a:tailEnd/>
          </a:ln>
        </p:spPr>
        <p:txBody>
          <a:bodyPr anchor="ctr" anchorCtr="1"/>
          <a:lstStyle/>
          <a:p>
            <a:pPr defTabSz="457200"/>
            <a:r>
              <a:rPr lang="en-US" sz="1400" b="1" dirty="0" smtClean="0">
                <a:latin typeface="Calibri" pitchFamily="34" charset="0"/>
              </a:rPr>
              <a:t>We own 53 telecom sites who function also as peering points for major national and international networks. More than 70 distribution nodes.</a:t>
            </a:r>
            <a:endParaRPr lang="en-GB" sz="1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1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200" b="1" kern="1200" dirty="0" smtClean="0">
                <a:solidFill>
                  <a:srgbClr val="000000"/>
                </a:solidFill>
                <a:latin typeface="Euphemia UCAS"/>
                <a:ea typeface="ヒラギノ角ゴ ProN W3"/>
                <a:cs typeface="Euphemia UCAS"/>
              </a:rPr>
              <a:t>Today we want…</a:t>
            </a:r>
            <a:endParaRPr lang="ro-RO" sz="3200" b="1" kern="1200" dirty="0">
              <a:solidFill>
                <a:srgbClr val="000000"/>
              </a:solidFill>
              <a:latin typeface="Euphemia UCAS"/>
              <a:ea typeface="ヒラギノ角ゴ ProN W3"/>
              <a:cs typeface="Euphemia UCA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524000"/>
            <a:ext cx="411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ea typeface="Cambria Math" pitchFamily="18" charset="0"/>
              </a:rPr>
              <a:t>Watch what you want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a typeface="Cambria Math" pitchFamily="18" charset="0"/>
              </a:rPr>
              <a:t>Whenever you want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a typeface="Cambria Math" pitchFamily="18" charset="0"/>
              </a:rPr>
              <a:t>On any device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a typeface="Cambria Math" pitchFamily="18" charset="0"/>
              </a:rPr>
              <a:t>Learn and interact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ea typeface="Cambria Math" pitchFamily="18" charset="0"/>
              </a:rPr>
              <a:t>Take control</a:t>
            </a:r>
            <a:endParaRPr lang="en-US" sz="2400" dirty="0">
              <a:ea typeface="Cambria Math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ea typeface="Cambria Math" pitchFamily="18" charset="0"/>
              </a:rPr>
              <a:t>Be totally mobile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979712" y="5517232"/>
            <a:ext cx="583264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800" b="1" dirty="0" smtClean="0">
              <a:ea typeface="Cambria Math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385989"/>
            <a:ext cx="4176464" cy="440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5867400"/>
            <a:ext cx="8534400" cy="838200"/>
          </a:xfrm>
          <a:prstGeom prst="rect">
            <a:avLst/>
          </a:prstGeom>
          <a:noFill/>
          <a:ln w="9525" algn="ctr">
            <a:solidFill>
              <a:srgbClr val="CC0099"/>
            </a:solidFill>
            <a:round/>
            <a:headEnd/>
            <a:tailEnd/>
          </a:ln>
        </p:spPr>
        <p:txBody>
          <a:bodyPr anchor="ctr" anchorCtr="1"/>
          <a:lstStyle/>
          <a:p>
            <a:pPr defTabSz="457200"/>
            <a:r>
              <a:rPr lang="en-US" sz="2000" b="1" dirty="0" smtClean="0">
                <a:latin typeface="Euphemia UCAS"/>
                <a:cs typeface="Euphemia UCAS"/>
              </a:rPr>
              <a:t>A TV over Internet (OTT) solution seems to be right choice</a:t>
            </a:r>
            <a:endParaRPr lang="en-GB" sz="2000" b="1" dirty="0">
              <a:latin typeface="Euphemia UCAS"/>
              <a:cs typeface="Euphemia UCAS"/>
            </a:endParaRPr>
          </a:p>
        </p:txBody>
      </p:sp>
    </p:spTree>
    <p:extLst>
      <p:ext uri="{BB962C8B-B14F-4D97-AF65-F5344CB8AC3E}">
        <p14:creationId xmlns:p14="http://schemas.microsoft.com/office/powerpoint/2010/main" val="2585555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685799"/>
            <a:ext cx="7770813" cy="1143001"/>
          </a:xfrm>
        </p:spPr>
        <p:txBody>
          <a:bodyPr>
            <a:normAutofit/>
          </a:bodyPr>
          <a:lstStyle/>
          <a:p>
            <a:pPr algn="l"/>
            <a:r>
              <a:rPr lang="en-US" sz="3200" b="1" kern="1200" dirty="0" smtClean="0">
                <a:solidFill>
                  <a:srgbClr val="000000"/>
                </a:solidFill>
                <a:latin typeface="Euphemia UCAS"/>
                <a:ea typeface="ヒラギノ角ゴ ProN W3"/>
                <a:cs typeface="Euphemia UCAS"/>
              </a:rPr>
              <a:t>PROS &amp; CONS for an OTT solution</a:t>
            </a:r>
            <a:endParaRPr lang="ro-RO" sz="3200" b="1" kern="1200" dirty="0">
              <a:solidFill>
                <a:srgbClr val="000000"/>
              </a:solidFill>
              <a:latin typeface="Euphemia UCAS"/>
              <a:ea typeface="ヒラギノ角ゴ ProN W3"/>
              <a:cs typeface="Euphemia UCAS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533400" y="1412776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990033"/>
              </a:buClr>
            </a:pPr>
            <a:endParaRPr lang="en-US" sz="1000" b="1" dirty="0">
              <a:latin typeface="Euphemia UCAS"/>
              <a:cs typeface="Euphemia UCAS"/>
            </a:endParaRPr>
          </a:p>
          <a:p>
            <a:pPr>
              <a:buClr>
                <a:srgbClr val="990033"/>
              </a:buClr>
              <a:buFont typeface="Wingdings" pitchFamily="2" charset="2"/>
              <a:buChar char="ü"/>
            </a:pPr>
            <a:endParaRPr lang="en-US" sz="1000" dirty="0">
              <a:latin typeface="Euphemia UCAS"/>
              <a:cs typeface="Euphemia UCA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3494856" cy="2793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AC0062"/>
                </a:solidFill>
                <a:latin typeface="Euphemia UCAS"/>
                <a:cs typeface="Euphemia UCAS"/>
              </a:rPr>
              <a:t>PROS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Euphemia UCAS"/>
                <a:ea typeface="Cambria Math" pitchFamily="18" charset="0"/>
                <a:cs typeface="Euphemia UCAS"/>
              </a:rPr>
              <a:t>Ubiquity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Euphemia UCAS"/>
                <a:ea typeface="Cambria Math" pitchFamily="18" charset="0"/>
                <a:cs typeface="Euphemia UCAS"/>
              </a:rPr>
              <a:t>Mobility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Euphemia UCAS"/>
                <a:ea typeface="Cambria Math" pitchFamily="18" charset="0"/>
                <a:cs typeface="Euphemia UCAS"/>
              </a:rPr>
              <a:t>Multi screen integration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Euphemia UCAS"/>
              <a:ea typeface="Cambria Math" pitchFamily="18" charset="0"/>
              <a:cs typeface="Euphemia UCAS"/>
            </a:endParaRPr>
          </a:p>
          <a:p>
            <a:pPr algn="ctr">
              <a:lnSpc>
                <a:spcPct val="150000"/>
              </a:lnSpc>
            </a:pPr>
            <a:endParaRPr lang="en-US" sz="1100" dirty="0" smtClean="0">
              <a:latin typeface="Euphemia UCAS"/>
              <a:ea typeface="Cambria Math" pitchFamily="18" charset="0"/>
              <a:cs typeface="Euphemia UCA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752600"/>
            <a:ext cx="3494856" cy="3194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AC0062"/>
                </a:solidFill>
                <a:latin typeface="Euphemia UCAS"/>
                <a:cs typeface="Euphemia UCAS"/>
              </a:rPr>
              <a:t>CONS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Euphemia UCAS"/>
                <a:ea typeface="Cambria Math" pitchFamily="18" charset="0"/>
                <a:cs typeface="Euphemia UCAS"/>
              </a:rPr>
              <a:t>A wild, wild world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Euphemia UCAS"/>
                <a:ea typeface="Cambria Math" pitchFamily="18" charset="0"/>
                <a:cs typeface="Euphemia UCAS"/>
              </a:rPr>
              <a:t>Traffic engineering?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Euphemia UCAS"/>
                <a:ea typeface="Cambria Math" pitchFamily="18" charset="0"/>
                <a:cs typeface="Euphemia UCAS"/>
              </a:rPr>
              <a:t>Guaranteed quality of service?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Euphemia UCAS"/>
              <a:ea typeface="Cambria Math" pitchFamily="18" charset="0"/>
              <a:cs typeface="Euphemia UCAS"/>
            </a:endParaRPr>
          </a:p>
          <a:p>
            <a:pPr algn="ctr">
              <a:lnSpc>
                <a:spcPct val="150000"/>
              </a:lnSpc>
            </a:pPr>
            <a:endParaRPr lang="en-US" sz="1100" dirty="0" smtClean="0">
              <a:latin typeface="Euphemia UCAS"/>
              <a:ea typeface="Cambria Math" pitchFamily="18" charset="0"/>
              <a:cs typeface="Euphemia UCAS"/>
            </a:endParaRPr>
          </a:p>
        </p:txBody>
      </p:sp>
      <p:sp>
        <p:nvSpPr>
          <p:cNvPr id="8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5181600"/>
            <a:ext cx="8543925" cy="990600"/>
          </a:xfrm>
          <a:prstGeom prst="rect">
            <a:avLst/>
          </a:prstGeom>
          <a:noFill/>
          <a:ln w="9525" algn="ctr">
            <a:solidFill>
              <a:srgbClr val="CC0099"/>
            </a:solidFill>
            <a:round/>
            <a:headEnd/>
            <a:tailEnd/>
          </a:ln>
        </p:spPr>
        <p:txBody>
          <a:bodyPr anchor="ctr" anchorCtr="1"/>
          <a:lstStyle/>
          <a:p>
            <a:pPr defTabSz="457200">
              <a:buFont typeface="Arial" pitchFamily="34" charset="0"/>
              <a:buChar char="•"/>
            </a:pPr>
            <a:r>
              <a:rPr lang="en-US" sz="2000" b="1" dirty="0" smtClean="0">
                <a:latin typeface="Euphemia UCAS"/>
                <a:cs typeface="Euphemia UCAS"/>
              </a:rPr>
              <a:t>Unlike broadcast the problems reach a new dimension once we discuss about high numbers of simultaneous sessions </a:t>
            </a:r>
          </a:p>
          <a:p>
            <a:pPr defTabSz="457200">
              <a:buFont typeface="Arial" pitchFamily="34" charset="0"/>
              <a:buChar char="•"/>
            </a:pPr>
            <a:r>
              <a:rPr lang="en-US" sz="2000" b="1" dirty="0" smtClean="0">
                <a:latin typeface="Euphemia UCAS"/>
                <a:cs typeface="Euphemia UCAS"/>
              </a:rPr>
              <a:t>Capacity rather than coverage</a:t>
            </a:r>
            <a:endParaRPr lang="en-GB" sz="2000" dirty="0">
              <a:latin typeface="Euphemia UCAS"/>
              <a:cs typeface="Euphemia UCAS"/>
            </a:endParaRPr>
          </a:p>
        </p:txBody>
      </p:sp>
    </p:spTree>
    <p:extLst>
      <p:ext uri="{BB962C8B-B14F-4D97-AF65-F5344CB8AC3E}">
        <p14:creationId xmlns:p14="http://schemas.microsoft.com/office/powerpoint/2010/main" val="892599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863024"/>
            <a:ext cx="5266987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noProof="1" smtClean="0">
                <a:solidFill>
                  <a:srgbClr val="000000"/>
                </a:solidFill>
                <a:latin typeface="Euphemia UCAS"/>
                <a:cs typeface="Euphemia UCAS"/>
              </a:rPr>
              <a:t>ENCODING PARAMETERS</a:t>
            </a:r>
            <a:endParaRPr lang="en-US" sz="3200" b="1" noProof="1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  <p:pic>
        <p:nvPicPr>
          <p:cNvPr id="5" name="Picture 2" descr="C:\Users\Vali\Desktop\RTLC\desktop_dolce.pn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4419600" y="1717548"/>
            <a:ext cx="3200400" cy="221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90550" y="2743200"/>
            <a:ext cx="3648075" cy="533400"/>
            <a:chOff x="342" y="1536"/>
            <a:chExt cx="2298" cy="336"/>
          </a:xfrm>
        </p:grpSpPr>
        <p:sp>
          <p:nvSpPr>
            <p:cNvPr id="7" name="AutoShap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728" y="1536"/>
              <a:ext cx="912" cy="336"/>
            </a:xfrm>
            <a:prstGeom prst="roundRect">
              <a:avLst>
                <a:gd name="adj" fmla="val 5472"/>
              </a:avLst>
            </a:prstGeom>
            <a:solidFill>
              <a:srgbClr val="AC0062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tIns="180000" rIns="18000" bIns="180000" anchor="ctr" anchorCtr="1"/>
            <a:lstStyle/>
            <a:p>
              <a:pPr algn="ctr"/>
              <a:r>
                <a:rPr lang="ro-RO" sz="1600">
                  <a:solidFill>
                    <a:schemeClr val="bg1"/>
                  </a:solidFill>
                  <a:latin typeface="Calibri" pitchFamily="34" charset="0"/>
                </a:rPr>
                <a:t>1,2 to 2 Mbps</a:t>
              </a:r>
              <a:endParaRPr lang="en-GB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2" y="1536"/>
              <a:ext cx="1313" cy="336"/>
            </a:xfrm>
            <a:prstGeom prst="rect">
              <a:avLst/>
            </a:prstGeom>
            <a:noFill/>
            <a:ln w="9525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457200">
                <a:buFontTx/>
                <a:buChar char="•"/>
              </a:pPr>
              <a:r>
                <a:rPr lang="ro-RO" sz="1600" b="1" dirty="0">
                  <a:solidFill>
                    <a:schemeClr val="tx2"/>
                  </a:solidFill>
                  <a:latin typeface="Calibri" pitchFamily="34" charset="0"/>
                </a:rPr>
                <a:t>SD</a:t>
              </a:r>
              <a:r>
                <a:rPr lang="en-US" sz="1600" b="1" dirty="0">
                  <a:solidFill>
                    <a:schemeClr val="tx2"/>
                  </a:solidFill>
                  <a:latin typeface="Calibri" pitchFamily="34" charset="0"/>
                </a:rPr>
                <a:t> Video </a:t>
              </a: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Stream</a:t>
              </a:r>
              <a:endParaRPr lang="en-GB" sz="16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590550" y="3352800"/>
            <a:ext cx="3648075" cy="533400"/>
            <a:chOff x="342" y="1920"/>
            <a:chExt cx="2298" cy="336"/>
          </a:xfrm>
        </p:grpSpPr>
        <p:sp>
          <p:nvSpPr>
            <p:cNvPr id="10" name="AutoShape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728" y="1920"/>
              <a:ext cx="912" cy="336"/>
            </a:xfrm>
            <a:prstGeom prst="roundRect">
              <a:avLst>
                <a:gd name="adj" fmla="val 5472"/>
              </a:avLst>
            </a:prstGeom>
            <a:solidFill>
              <a:srgbClr val="AC0062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tIns="180000" rIns="18000" bIns="180000" anchor="ctr" anchorCtr="1"/>
            <a:lstStyle/>
            <a:p>
              <a:pPr algn="ctr"/>
              <a:r>
                <a:rPr lang="ro-RO" sz="1600">
                  <a:solidFill>
                    <a:schemeClr val="bg1"/>
                  </a:solidFill>
                  <a:latin typeface="Calibri" pitchFamily="34" charset="0"/>
                </a:rPr>
                <a:t>1,2 to 2 Mbps</a:t>
              </a:r>
              <a:endParaRPr lang="en-GB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2" y="1920"/>
              <a:ext cx="1313" cy="336"/>
            </a:xfrm>
            <a:prstGeom prst="rect">
              <a:avLst/>
            </a:prstGeom>
            <a:noFill/>
            <a:ln w="9525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457200">
                <a:buFontTx/>
                <a:buChar char="•"/>
              </a:pPr>
              <a:r>
                <a:rPr lang="en-US" sz="1600" b="1" dirty="0" err="1">
                  <a:solidFill>
                    <a:schemeClr val="tx2"/>
                  </a:solidFill>
                  <a:latin typeface="Calibri" pitchFamily="34" charset="0"/>
                </a:rPr>
                <a:t>480p</a:t>
              </a:r>
              <a:r>
                <a:rPr lang="en-US" sz="1600" b="1" dirty="0">
                  <a:solidFill>
                    <a:schemeClr val="tx2"/>
                  </a:solidFill>
                  <a:latin typeface="Calibri" pitchFamily="34" charset="0"/>
                </a:rPr>
                <a:t> Video </a:t>
              </a: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Stream</a:t>
              </a:r>
              <a:endParaRPr lang="en-GB" sz="16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590550" y="3962400"/>
            <a:ext cx="3648075" cy="533400"/>
            <a:chOff x="342" y="2304"/>
            <a:chExt cx="2298" cy="336"/>
          </a:xfrm>
        </p:grpSpPr>
        <p:sp>
          <p:nvSpPr>
            <p:cNvPr id="13" name="AutoShape 1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728" y="2304"/>
              <a:ext cx="912" cy="336"/>
            </a:xfrm>
            <a:prstGeom prst="roundRect">
              <a:avLst>
                <a:gd name="adj" fmla="val 5472"/>
              </a:avLst>
            </a:prstGeom>
            <a:solidFill>
              <a:srgbClr val="AC0062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tIns="180000" rIns="18000" bIns="180000" anchor="ctr" anchorCtr="1"/>
            <a:lstStyle/>
            <a:p>
              <a:pPr algn="ctr"/>
              <a:r>
                <a:rPr lang="ro-RO" sz="1600">
                  <a:solidFill>
                    <a:schemeClr val="bg1"/>
                  </a:solidFill>
                  <a:latin typeface="Calibri" pitchFamily="34" charset="0"/>
                </a:rPr>
                <a:t>1,</a:t>
              </a: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8</a:t>
              </a:r>
              <a:r>
                <a:rPr lang="ro-RO" sz="1600">
                  <a:solidFill>
                    <a:schemeClr val="bg1"/>
                  </a:solidFill>
                  <a:latin typeface="Calibri" pitchFamily="34" charset="0"/>
                </a:rPr>
                <a:t> to </a:t>
              </a: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3</a:t>
              </a:r>
              <a:r>
                <a:rPr lang="ro-RO" sz="1600">
                  <a:solidFill>
                    <a:schemeClr val="bg1"/>
                  </a:solidFill>
                  <a:latin typeface="Calibri" pitchFamily="34" charset="0"/>
                </a:rPr>
                <a:t> Mbps</a:t>
              </a:r>
              <a:endParaRPr lang="en-GB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42" y="2304"/>
              <a:ext cx="1313" cy="336"/>
            </a:xfrm>
            <a:prstGeom prst="rect">
              <a:avLst/>
            </a:prstGeom>
            <a:noFill/>
            <a:ln w="9525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457200">
                <a:buFontTx/>
                <a:buChar char="•"/>
              </a:pPr>
              <a:r>
                <a:rPr lang="en-US" sz="1600" b="1" dirty="0" err="1">
                  <a:solidFill>
                    <a:schemeClr val="tx2"/>
                  </a:solidFill>
                  <a:latin typeface="Calibri" pitchFamily="34" charset="0"/>
                </a:rPr>
                <a:t>720p</a:t>
              </a:r>
              <a:r>
                <a:rPr lang="en-US" sz="1600" b="1" dirty="0">
                  <a:solidFill>
                    <a:schemeClr val="tx2"/>
                  </a:solidFill>
                  <a:latin typeface="Calibri" pitchFamily="34" charset="0"/>
                </a:rPr>
                <a:t> Video </a:t>
              </a: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Stream</a:t>
              </a:r>
              <a:endParaRPr lang="en-GB" sz="16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590550" y="4572000"/>
            <a:ext cx="3648075" cy="533400"/>
            <a:chOff x="342" y="2688"/>
            <a:chExt cx="2298" cy="336"/>
          </a:xfrm>
        </p:grpSpPr>
        <p:sp>
          <p:nvSpPr>
            <p:cNvPr id="16" name="AutoShape 1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728" y="2688"/>
              <a:ext cx="912" cy="336"/>
            </a:xfrm>
            <a:prstGeom prst="roundRect">
              <a:avLst>
                <a:gd name="adj" fmla="val 5472"/>
              </a:avLst>
            </a:prstGeom>
            <a:solidFill>
              <a:srgbClr val="AC0062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tIns="180000" rIns="18000" bIns="180000" anchor="ctr" anchorCtr="1"/>
            <a:lstStyle/>
            <a:p>
              <a:pPr algn="ctr"/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2.4</a:t>
              </a:r>
              <a:r>
                <a:rPr lang="ro-RO" sz="1600">
                  <a:solidFill>
                    <a:schemeClr val="bg1"/>
                  </a:solidFill>
                  <a:latin typeface="Calibri" pitchFamily="34" charset="0"/>
                </a:rPr>
                <a:t> to </a:t>
              </a:r>
              <a:r>
                <a:rPr lang="en-US" sz="1600">
                  <a:solidFill>
                    <a:schemeClr val="bg1"/>
                  </a:solidFill>
                  <a:latin typeface="Calibri" pitchFamily="34" charset="0"/>
                </a:rPr>
                <a:t>4</a:t>
              </a:r>
              <a:r>
                <a:rPr lang="ro-RO" sz="1600">
                  <a:solidFill>
                    <a:schemeClr val="bg1"/>
                  </a:solidFill>
                  <a:latin typeface="Calibri" pitchFamily="34" charset="0"/>
                </a:rPr>
                <a:t> Mbps</a:t>
              </a:r>
              <a:endParaRPr lang="en-GB" sz="16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42" y="2688"/>
              <a:ext cx="1313" cy="336"/>
            </a:xfrm>
            <a:prstGeom prst="rect">
              <a:avLst/>
            </a:prstGeom>
            <a:noFill/>
            <a:ln w="9525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457200">
                <a:buFontTx/>
                <a:buChar char="•"/>
              </a:pPr>
              <a:r>
                <a:rPr lang="en-US" sz="1600" b="1" dirty="0" err="1">
                  <a:solidFill>
                    <a:schemeClr val="tx2"/>
                  </a:solidFill>
                  <a:latin typeface="Calibri" pitchFamily="34" charset="0"/>
                </a:rPr>
                <a:t>900p</a:t>
              </a:r>
              <a:r>
                <a:rPr lang="en-US" sz="1600" b="1" dirty="0">
                  <a:solidFill>
                    <a:schemeClr val="tx2"/>
                  </a:solidFill>
                  <a:latin typeface="Calibri" pitchFamily="34" charset="0"/>
                </a:rPr>
                <a:t> Video </a:t>
              </a: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Stream</a:t>
              </a:r>
              <a:endParaRPr lang="en-GB" sz="16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18" name="Rectangle 1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0075" y="5181600"/>
            <a:ext cx="7924800" cy="838200"/>
          </a:xfrm>
          <a:prstGeom prst="rect">
            <a:avLst/>
          </a:prstGeom>
          <a:noFill/>
          <a:ln w="9525" algn="ctr">
            <a:solidFill>
              <a:srgbClr val="CC0099"/>
            </a:solidFill>
            <a:round/>
            <a:headEnd/>
            <a:tailEnd/>
          </a:ln>
        </p:spPr>
        <p:txBody>
          <a:bodyPr anchor="ctr" anchorCtr="1"/>
          <a:lstStyle/>
          <a:p>
            <a:pPr defTabSz="457200"/>
            <a:r>
              <a:rPr lang="en-US" sz="2000" b="1" dirty="0">
                <a:latin typeface="Euphemia UCAS"/>
                <a:cs typeface="Euphemia UCAS"/>
              </a:rPr>
              <a:t>Best Picture quality at reasonable bandwidths!</a:t>
            </a:r>
            <a:endParaRPr lang="en-GB" sz="2000" dirty="0">
              <a:latin typeface="Euphemia UCAS"/>
              <a:cs typeface="Euphemia UCAS"/>
            </a:endParaRP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514350" y="1600200"/>
            <a:ext cx="3657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Bandwidth consumption:</a:t>
            </a: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590550" y="2133600"/>
            <a:ext cx="3648075" cy="533400"/>
            <a:chOff x="342" y="1536"/>
            <a:chExt cx="2298" cy="336"/>
          </a:xfrm>
        </p:grpSpPr>
        <p:sp>
          <p:nvSpPr>
            <p:cNvPr id="22" name="AutoShape 12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728" y="1536"/>
              <a:ext cx="912" cy="336"/>
            </a:xfrm>
            <a:prstGeom prst="roundRect">
              <a:avLst>
                <a:gd name="adj" fmla="val 5472"/>
              </a:avLst>
            </a:prstGeom>
            <a:solidFill>
              <a:srgbClr val="AC0062"/>
            </a:solidFill>
            <a:ln w="952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tIns="180000" rIns="18000" bIns="180000" anchor="ctr" anchorCtr="1"/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alibri" pitchFamily="34" charset="0"/>
                </a:rPr>
                <a:t>256 to 800 kbps</a:t>
              </a:r>
              <a:endParaRPr lang="en-GB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42" y="1536"/>
              <a:ext cx="1313" cy="336"/>
            </a:xfrm>
            <a:prstGeom prst="rect">
              <a:avLst/>
            </a:prstGeom>
            <a:noFill/>
            <a:ln w="9525" algn="ctr">
              <a:solidFill>
                <a:srgbClr val="CC0099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pPr defTabSz="457200">
                <a:buFontTx/>
                <a:buChar char="•"/>
              </a:pP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Mobile Stream</a:t>
              </a:r>
              <a:endParaRPr lang="en-GB" sz="16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514600"/>
            <a:ext cx="3429000" cy="232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638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Euphemia UCAS"/>
              <a:ea typeface="ヒラギノ角ゴ ProN W3"/>
              <a:cs typeface="Euphemia UCAS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Euphemia UCAS"/>
              <a:ea typeface="ヒラギノ角ゴ ProN W3"/>
              <a:cs typeface="Euphemia UCA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924580"/>
            <a:ext cx="41472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Euphemia UCAS"/>
                <a:cs typeface="Euphemia UCAS"/>
              </a:rPr>
              <a:t>TRAFFIC BEHAVIOR</a:t>
            </a:r>
            <a:endParaRPr lang="en-US" sz="3200" dirty="0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1697772"/>
            <a:ext cx="83820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000" dirty="0">
              <a:latin typeface="Euphemia UCAS"/>
              <a:cs typeface="Euphemia UCAS"/>
            </a:endParaRPr>
          </a:p>
          <a:p>
            <a:r>
              <a:rPr lang="en-US" sz="1600" dirty="0" smtClean="0">
                <a:latin typeface="Euphemia UCAS"/>
                <a:cs typeface="Euphemia UCAS"/>
              </a:rPr>
              <a:t>Different pattern compared with an ISP’s or Carrier’s</a:t>
            </a:r>
          </a:p>
          <a:p>
            <a:endParaRPr lang="en-US" sz="1600" dirty="0" smtClean="0">
              <a:latin typeface="Euphemia UCAS"/>
              <a:cs typeface="Euphemia UCAS"/>
            </a:endParaRPr>
          </a:p>
          <a:p>
            <a:r>
              <a:rPr lang="en-US" sz="1600" dirty="0" smtClean="0">
                <a:latin typeface="Euphemia UCAS"/>
                <a:cs typeface="Euphemia UCAS"/>
              </a:rPr>
              <a:t>This traffic has 2 components:</a:t>
            </a:r>
          </a:p>
          <a:p>
            <a:endParaRPr lang="en-US" sz="1600" dirty="0" smtClean="0">
              <a:latin typeface="Euphemia UCAS"/>
              <a:cs typeface="Euphemia UCA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Euphemia UCAS"/>
                <a:cs typeface="Euphemia UCAS"/>
              </a:rPr>
              <a:t> a predictable pattern – generated mainly by certain TV shows (live and recorded) and by the consumption habits ( in-the-office, at home). </a:t>
            </a:r>
          </a:p>
          <a:p>
            <a:pPr lvl="1">
              <a:buFont typeface="Arial" pitchFamily="34" charset="0"/>
              <a:buChar char="•"/>
            </a:pPr>
            <a:endParaRPr lang="en-US" sz="1600" dirty="0" smtClean="0">
              <a:latin typeface="Euphemia UCAS"/>
              <a:cs typeface="Euphemia UCAS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Euphemia UCAS"/>
                <a:cs typeface="Euphemia UCAS"/>
              </a:rPr>
              <a:t> an unpredictable component – generated by hot political agenda, unannounced political events, high-life events, football games, etc, and it can last for several tens of minutes, or hours. </a:t>
            </a:r>
          </a:p>
          <a:p>
            <a:pPr lvl="1"/>
            <a:endParaRPr lang="en-US" sz="1600" dirty="0" smtClean="0">
              <a:latin typeface="Euphemia UCAS"/>
              <a:cs typeface="Euphemia UCAS"/>
            </a:endParaRPr>
          </a:p>
          <a:p>
            <a:r>
              <a:rPr lang="en-US" sz="1600" dirty="0" smtClean="0">
                <a:latin typeface="Euphemia UCAS"/>
                <a:cs typeface="Euphemia UCAS"/>
              </a:rPr>
              <a:t>There is no month similar with another one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Euphemia UCAS"/>
              <a:cs typeface="Euphemia UCAS"/>
            </a:endParaRPr>
          </a:p>
          <a:p>
            <a:r>
              <a:rPr lang="en-US" sz="1600" dirty="0" smtClean="0">
                <a:latin typeface="Euphemia UCAS"/>
                <a:cs typeface="Euphemia UCAS"/>
              </a:rPr>
              <a:t>A different type of event engage different type of viewers</a:t>
            </a:r>
          </a:p>
          <a:p>
            <a:pPr>
              <a:buFont typeface="Arial" pitchFamily="34" charset="0"/>
              <a:buChar char="•"/>
            </a:pPr>
            <a:endParaRPr lang="en-US" sz="1600" dirty="0" smtClean="0">
              <a:latin typeface="Euphemia UCAS"/>
              <a:cs typeface="Euphemia UCAS"/>
            </a:endParaRPr>
          </a:p>
          <a:p>
            <a:pPr>
              <a:buFont typeface="Arial" pitchFamily="34" charset="0"/>
              <a:buChar char="•"/>
            </a:pPr>
            <a:endParaRPr lang="en-US" sz="1600" dirty="0">
              <a:latin typeface="Euphemia UCAS"/>
              <a:cs typeface="Euphemia UCAS"/>
            </a:endParaRPr>
          </a:p>
        </p:txBody>
      </p:sp>
    </p:spTree>
    <p:extLst>
      <p:ext uri="{BB962C8B-B14F-4D97-AF65-F5344CB8AC3E}">
        <p14:creationId xmlns:p14="http://schemas.microsoft.com/office/powerpoint/2010/main" val="10622495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838200"/>
            <a:ext cx="41472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Euphemia UCAS"/>
                <a:cs typeface="Euphemia UCAS"/>
              </a:rPr>
              <a:t>TRAFFIC BEHAVIOR</a:t>
            </a:r>
            <a:endParaRPr lang="en-US" sz="3200" dirty="0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  <p:pic>
        <p:nvPicPr>
          <p:cNvPr id="6" name="Picture 5" descr="Image 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35416"/>
            <a:ext cx="9144000" cy="4441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2362200"/>
            <a:ext cx="1524000" cy="646331"/>
          </a:xfrm>
          <a:prstGeom prst="rect">
            <a:avLst/>
          </a:prstGeom>
          <a:noFill/>
          <a:ln>
            <a:solidFill>
              <a:srgbClr val="CC32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January 2012</a:t>
            </a:r>
            <a:endParaRPr lang="ro-RO" dirty="0"/>
          </a:p>
        </p:txBody>
      </p:sp>
      <p:sp>
        <p:nvSpPr>
          <p:cNvPr id="8" name="Oval Callout 7"/>
          <p:cNvSpPr/>
          <p:nvPr/>
        </p:nvSpPr>
        <p:spPr bwMode="auto">
          <a:xfrm flipH="1">
            <a:off x="5791200" y="1905000"/>
            <a:ext cx="2057400" cy="1143000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9" name="Oval Callout 8"/>
          <p:cNvSpPr/>
          <p:nvPr/>
        </p:nvSpPr>
        <p:spPr bwMode="auto">
          <a:xfrm>
            <a:off x="4724400" y="990600"/>
            <a:ext cx="2057400" cy="1143000"/>
          </a:xfrm>
          <a:prstGeom prst="wedgeEllipseCallout">
            <a:avLst/>
          </a:prstGeom>
          <a:solidFill>
            <a:srgbClr val="C6B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295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Street demonstrations against government </a:t>
            </a:r>
            <a:endParaRPr lang="ro-RO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67400" y="2143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Street demonstrations </a:t>
            </a:r>
          </a:p>
          <a:p>
            <a:r>
              <a:rPr lang="en-US" sz="1400" dirty="0" smtClean="0"/>
              <a:t>... continue</a:t>
            </a:r>
          </a:p>
        </p:txBody>
      </p:sp>
    </p:spTree>
    <p:extLst>
      <p:ext uri="{BB962C8B-B14F-4D97-AF65-F5344CB8AC3E}">
        <p14:creationId xmlns:p14="http://schemas.microsoft.com/office/powerpoint/2010/main" val="3767971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>
            <a:spLocks noChangeArrowheads="1"/>
          </p:cNvSpPr>
          <p:nvPr/>
        </p:nvSpPr>
        <p:spPr bwMode="auto">
          <a:xfrm>
            <a:off x="-76200" y="5562600"/>
            <a:ext cx="4572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fontAlgn="base"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292929"/>
              </a:buClr>
              <a:buFont typeface="Wingdings" pitchFamily="2" charset="2"/>
              <a:buChar char="§"/>
            </a:pPr>
            <a:endParaRPr lang="en-GB">
              <a:solidFill>
                <a:srgbClr val="000000"/>
              </a:solidFill>
              <a:latin typeface="Lucida Grande"/>
              <a:ea typeface="ヒラギノ角ゴ ProN W3"/>
              <a:cs typeface="Arial" charset="0"/>
            </a:endParaRPr>
          </a:p>
        </p:txBody>
      </p:sp>
      <p:sp>
        <p:nvSpPr>
          <p:cNvPr id="39939" name="TextBox 17"/>
          <p:cNvSpPr txBox="1">
            <a:spLocks noChangeArrowheads="1"/>
          </p:cNvSpPr>
          <p:nvPr/>
        </p:nvSpPr>
        <p:spPr bwMode="auto">
          <a:xfrm>
            <a:off x="381000" y="44196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600" b="1">
              <a:solidFill>
                <a:srgbClr val="000000"/>
              </a:solidFill>
              <a:latin typeface="Lucida Grande"/>
              <a:ea typeface="ヒラギノ角ゴ ProN W3"/>
              <a:cs typeface="ヒラギノ角ゴ ProN W3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838200"/>
            <a:ext cx="41472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Euphemia UCAS"/>
                <a:cs typeface="Euphemia UCAS"/>
              </a:rPr>
              <a:t>TRAFFIC BEHAVIOR</a:t>
            </a:r>
            <a:endParaRPr lang="en-US" sz="3200" dirty="0">
              <a:solidFill>
                <a:srgbClr val="000000"/>
              </a:solidFill>
              <a:latin typeface="Euphemia UCAS"/>
              <a:cs typeface="Euphemia UCAS"/>
            </a:endParaRPr>
          </a:p>
        </p:txBody>
      </p:sp>
      <p:pic>
        <p:nvPicPr>
          <p:cNvPr id="7" name="Picture 6" descr="Image 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125468"/>
            <a:ext cx="9144000" cy="43515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2590800"/>
            <a:ext cx="1600200" cy="646331"/>
          </a:xfrm>
          <a:prstGeom prst="rect">
            <a:avLst/>
          </a:prstGeom>
          <a:noFill/>
          <a:ln>
            <a:solidFill>
              <a:srgbClr val="CC327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February  2012</a:t>
            </a:r>
            <a:endParaRPr lang="ro-RO" dirty="0"/>
          </a:p>
        </p:txBody>
      </p:sp>
      <p:sp>
        <p:nvSpPr>
          <p:cNvPr id="9" name="Oval Callout 8"/>
          <p:cNvSpPr/>
          <p:nvPr/>
        </p:nvSpPr>
        <p:spPr bwMode="auto">
          <a:xfrm flipH="1">
            <a:off x="76200" y="1828800"/>
            <a:ext cx="1676400" cy="1371600"/>
          </a:xfrm>
          <a:prstGeom prst="wedgeEllipseCallout">
            <a:avLst/>
          </a:prstGeom>
          <a:solidFill>
            <a:srgbClr val="C6BEFE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1954649"/>
            <a:ext cx="1752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Discourse of</a:t>
            </a:r>
          </a:p>
          <a:p>
            <a:pPr algn="ctr"/>
            <a:r>
              <a:rPr lang="en-US" sz="1400" dirty="0" smtClean="0"/>
              <a:t>the president</a:t>
            </a:r>
          </a:p>
          <a:p>
            <a:pPr algn="ctr"/>
            <a:r>
              <a:rPr lang="en-US" sz="1400" dirty="0" smtClean="0"/>
              <a:t>and</a:t>
            </a:r>
          </a:p>
          <a:p>
            <a:pPr algn="ctr"/>
            <a:r>
              <a:rPr lang="en-US" sz="1400" dirty="0" smtClean="0"/>
              <a:t> government resignation</a:t>
            </a:r>
            <a:endParaRPr lang="ro-RO" sz="1400" dirty="0"/>
          </a:p>
        </p:txBody>
      </p:sp>
      <p:sp>
        <p:nvSpPr>
          <p:cNvPr id="11" name="Oval Callout 10"/>
          <p:cNvSpPr/>
          <p:nvPr/>
        </p:nvSpPr>
        <p:spPr bwMode="auto">
          <a:xfrm>
            <a:off x="2286000" y="1905000"/>
            <a:ext cx="1524000" cy="914400"/>
          </a:xfrm>
          <a:prstGeom prst="wedgeEllipseCallou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2143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New government</a:t>
            </a:r>
          </a:p>
          <a:p>
            <a:pPr algn="ctr"/>
            <a:r>
              <a:rPr lang="en-US" sz="1400" dirty="0" smtClean="0"/>
              <a:t>invested</a:t>
            </a:r>
            <a:endParaRPr lang="ro-RO" sz="1400" dirty="0"/>
          </a:p>
        </p:txBody>
      </p:sp>
      <p:sp>
        <p:nvSpPr>
          <p:cNvPr id="13" name="Oval Callout 12"/>
          <p:cNvSpPr/>
          <p:nvPr/>
        </p:nvSpPr>
        <p:spPr bwMode="auto">
          <a:xfrm>
            <a:off x="3810000" y="2286000"/>
            <a:ext cx="1524000" cy="914400"/>
          </a:xfrm>
          <a:prstGeom prst="wedgeEllipseCallo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-65" charset="0"/>
              <a:buNone/>
              <a:tabLst/>
            </a:pPr>
            <a:endParaRPr kumimoji="0" lang="ro-RO" sz="1800" b="0" i="0" u="none" strike="noStrike" cap="none" normalizeH="0" baseline="0">
              <a:ln>
                <a:noFill/>
              </a:ln>
              <a:effectLst/>
              <a:latin typeface="Arial" pitchFamily="-6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33800" y="24485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Weather</a:t>
            </a:r>
          </a:p>
          <a:p>
            <a:pPr algn="ctr"/>
            <a:r>
              <a:rPr lang="en-US" sz="1400" dirty="0" smtClean="0"/>
              <a:t>Red code</a:t>
            </a:r>
            <a:endParaRPr lang="ro-RO" sz="1400" dirty="0"/>
          </a:p>
        </p:txBody>
      </p:sp>
    </p:spTree>
    <p:extLst>
      <p:ext uri="{BB962C8B-B14F-4D97-AF65-F5344CB8AC3E}">
        <p14:creationId xmlns:p14="http://schemas.microsoft.com/office/powerpoint/2010/main" val="3963312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apb8Z680eGR5cbivOCr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80djoQTkq5lav7Y7468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SkLgX8iUWr2ZHx5zsFu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j6pfC3MUSVTMosbiedc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j6pfC3MUSVTMosbiedc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j6pfC3MUSVTMosbiedc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PB6FTOp0G1GONM5PM43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j6pfC3MUSVTMosbied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PB6FTOp0G1GONM5PM43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j6pfC3MUSVTMosbied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PB6FTOp0G1GONM5PM43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qVNe2Aw0KD6Rl.rO_H9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j6pfC3MUSVTMosbiedc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PB6FTOp0G1GONM5PM43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j6pfC3MUSVTMosbiedc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PB6FTOp0G1GONM5PM43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Zj6pfC3MUSVTMosbied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Bj3SJ8bUmErJE5I6JpR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y53nW1J06V.Pvx3dfEL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4PfwQmzI0SP_XW_JlORK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HEl_v2UE2UANCGEz_q3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QoXcpnCkaoTHZZmwjMC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CfAC.50Knpibilniyl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yN59V77kO7xNG8wOsl5g"/>
</p:tagLst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Lucida Grande"/>
        <a:ea typeface="ヒラギノ角ゴ ProN W3"/>
        <a:cs typeface="ヒラギノ角ゴ ProN W3"/>
      </a:majorFont>
      <a:minorFont>
        <a:latin typeface="Lucida Grand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65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pitchFamily="-65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1026</Words>
  <Application>Microsoft Office PowerPoint</Application>
  <PresentationFormat>On-screen Show (4:3)</PresentationFormat>
  <Paragraphs>296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 Unicode MS</vt:lpstr>
      <vt:lpstr>ＭＳ Ｐゴシック</vt:lpstr>
      <vt:lpstr>Arial</vt:lpstr>
      <vt:lpstr>Calibri</vt:lpstr>
      <vt:lpstr>Cambria Math</vt:lpstr>
      <vt:lpstr>Euphemia UCAS</vt:lpstr>
      <vt:lpstr>Gill Sans MT</vt:lpstr>
      <vt:lpstr>Lucida Grande</vt:lpstr>
      <vt:lpstr>Times New Roman</vt:lpstr>
      <vt:lpstr>Wingdings</vt:lpstr>
      <vt:lpstr>ヒラギノ角ゴ ProN W3</vt:lpstr>
      <vt:lpstr>1_Blank Presentation</vt:lpstr>
      <vt:lpstr>PowerPoint Presentation</vt:lpstr>
      <vt:lpstr>OUR COMPANIES – Company PROFILE </vt:lpstr>
      <vt:lpstr>PowerPoint Presentation</vt:lpstr>
      <vt:lpstr>Today we want…</vt:lpstr>
      <vt:lpstr>PROS &amp; CONS for an OTT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ONE – THE OTT PLATFORM</vt:lpstr>
      <vt:lpstr>PowerPoint Presentation</vt:lpstr>
      <vt:lpstr>SEENOW ECOSYSTEM</vt:lpstr>
      <vt:lpstr>SAMSUNG -THE DEVICE MANUFACTURER</vt:lpstr>
      <vt:lpstr>PowerPoint Presentation</vt:lpstr>
      <vt:lpstr>PowerPoint Presentation</vt:lpstr>
      <vt:lpstr>PowerPoint Presentation</vt:lpstr>
      <vt:lpstr>DIRECT ONE – THE ENABLER</vt:lpstr>
      <vt:lpstr>But even better than the story..</vt:lpstr>
    </vt:vector>
  </TitlesOfParts>
  <Company>SC DirectOne 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catalin.clemente</dc:creator>
  <cp:lastModifiedBy>HP ProBook</cp:lastModifiedBy>
  <cp:revision>47</cp:revision>
  <dcterms:created xsi:type="dcterms:W3CDTF">2011-05-05T12:57:20Z</dcterms:created>
  <dcterms:modified xsi:type="dcterms:W3CDTF">2013-06-27T09:03:52Z</dcterms:modified>
</cp:coreProperties>
</file>